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57" r:id="rId4"/>
    <p:sldId id="276" r:id="rId5"/>
    <p:sldId id="273" r:id="rId6"/>
    <p:sldId id="268" r:id="rId7"/>
    <p:sldId id="275" r:id="rId8"/>
    <p:sldId id="269" r:id="rId9"/>
    <p:sldId id="270" r:id="rId10"/>
    <p:sldId id="271" r:id="rId11"/>
    <p:sldId id="272" r:id="rId12"/>
    <p:sldId id="27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1" autoAdjust="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59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70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04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89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71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2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726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176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85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085184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72815"/>
            <a:ext cx="8215064" cy="416337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0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4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04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99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38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0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15/07/2017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82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08912" cy="172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37111"/>
            <a:ext cx="8215064" cy="1499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89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grafic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183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11760" y="980728"/>
            <a:ext cx="54726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Come fare richiesta</a:t>
            </a:r>
          </a:p>
          <a:p>
            <a:endParaRPr lang="it-IT" sz="2800" dirty="0" smtClean="0">
              <a:solidFill>
                <a:srgbClr val="000000"/>
              </a:solidFill>
              <a:cs typeface="Trebuchet MS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  <a:cs typeface="Trebuchet MS"/>
              </a:rPr>
              <a:t>Compilare la domanda</a:t>
            </a:r>
            <a:br>
              <a:rPr lang="it-IT" sz="2800" dirty="0">
                <a:solidFill>
                  <a:schemeClr val="bg1"/>
                </a:solidFill>
                <a:cs typeface="Trebuchet MS"/>
              </a:rPr>
            </a:br>
            <a:endParaRPr lang="it-IT" sz="2800" dirty="0">
              <a:solidFill>
                <a:schemeClr val="bg1"/>
              </a:solidFill>
              <a:cs typeface="Trebuchet MS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  <a:cs typeface="Trebuchet MS"/>
              </a:rPr>
              <a:t>Prenotarsi per un colloquio con la Preside per avere il consenso della scuola</a:t>
            </a:r>
          </a:p>
        </p:txBody>
      </p:sp>
      <p:pic>
        <p:nvPicPr>
          <p:cNvPr id="5" name="Immagine 4" descr="richie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7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11760" y="980728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Figure coinvolte</a:t>
            </a:r>
          </a:p>
          <a:p>
            <a:endParaRPr lang="it-IT" sz="2800" dirty="0" smtClean="0">
              <a:solidFill>
                <a:srgbClr val="000000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olidFill>
                  <a:schemeClr val="bg1"/>
                </a:solidFill>
                <a:cs typeface="Trebuchet MS"/>
              </a:rPr>
              <a:t>PRESIDE  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>
                <a:solidFill>
                  <a:schemeClr val="bg1"/>
                </a:solidFill>
                <a:cs typeface="Trebuchet MS"/>
              </a:rPr>
              <a:t>CONSIGLIO </a:t>
            </a:r>
            <a:r>
              <a:rPr lang="it-IT" sz="2400" dirty="0">
                <a:solidFill>
                  <a:schemeClr val="bg1"/>
                </a:solidFill>
                <a:cs typeface="Trebuchet MS"/>
              </a:rPr>
              <a:t>DI CLASSE 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olidFill>
                  <a:schemeClr val="bg1"/>
                </a:solidFill>
                <a:cs typeface="Trebuchet MS"/>
              </a:rPr>
              <a:t>AGENZIA E/O SCUOLA ESTERA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>
                <a:solidFill>
                  <a:schemeClr val="bg1"/>
                </a:solidFill>
                <a:cs typeface="Trebuchet MS"/>
              </a:rPr>
              <a:t>TUTOR</a:t>
            </a:r>
            <a:endParaRPr lang="it-IT" sz="2400" dirty="0">
              <a:solidFill>
                <a:schemeClr val="bg1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olidFill>
                  <a:schemeClr val="bg1"/>
                </a:solidFill>
                <a:cs typeface="Trebuchet MS"/>
              </a:rPr>
              <a:t>SEGRETERIA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 smtClean="0">
                <a:solidFill>
                  <a:schemeClr val="bg1"/>
                </a:solidFill>
                <a:cs typeface="Trebuchet MS"/>
              </a:rPr>
              <a:t>STUDENTE </a:t>
            </a:r>
            <a:r>
              <a:rPr lang="it-IT" sz="2400" dirty="0">
                <a:solidFill>
                  <a:schemeClr val="bg1"/>
                </a:solidFill>
                <a:cs typeface="Trebuchet MS"/>
              </a:rPr>
              <a:t>E </a:t>
            </a:r>
            <a:r>
              <a:rPr lang="it-IT" sz="2400" dirty="0" smtClean="0">
                <a:solidFill>
                  <a:schemeClr val="bg1"/>
                </a:solidFill>
                <a:cs typeface="Trebuchet MS"/>
              </a:rPr>
              <a:t>FAMIGLIA</a:t>
            </a:r>
            <a:endParaRPr lang="it-IT" sz="2400" dirty="0">
              <a:solidFill>
                <a:schemeClr val="bg1"/>
              </a:solidFill>
              <a:cs typeface="Trebuchet MS"/>
            </a:endParaRPr>
          </a:p>
        </p:txBody>
      </p:sp>
      <p:pic>
        <p:nvPicPr>
          <p:cNvPr id="5" name="Immagine 4" descr="richie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95536" y="476672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cs typeface="Trebuchet MS"/>
              </a:rPr>
              <a:t>Al rientro in Italia</a:t>
            </a:r>
            <a:endParaRPr lang="it-IT" sz="4400" b="1" dirty="0">
              <a:solidFill>
                <a:schemeClr val="accent4">
                  <a:lumMod val="50000"/>
                </a:schemeClr>
              </a:solidFill>
              <a:cs typeface="Trebuchet MS"/>
            </a:endParaRPr>
          </a:p>
          <a:p>
            <a:endParaRPr lang="it-IT" sz="2000" dirty="0" smtClean="0">
              <a:solidFill>
                <a:srgbClr val="000000"/>
              </a:solidFill>
              <a:cs typeface="Trebuchet MS"/>
            </a:endParaRPr>
          </a:p>
          <a:p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Il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programma è riconosciuto dal Ministero dell’Istruzione (art.192 del D.L.297/94) che consente di frequentare una “High School” pubblica o privata di alto standard accademico all’estero senza perdere l’anno scolastico. </a:t>
            </a:r>
            <a:endParaRPr lang="it-IT" sz="1600" dirty="0" smtClean="0">
              <a:solidFill>
                <a:srgbClr val="000000"/>
              </a:solidFill>
              <a:cs typeface="Trebuchet MS"/>
            </a:endParaRPr>
          </a:p>
          <a:p>
            <a:endParaRPr lang="it-IT" sz="1600" dirty="0">
              <a:solidFill>
                <a:srgbClr val="000000"/>
              </a:solidFill>
              <a:cs typeface="Trebuchet MS"/>
            </a:endParaRPr>
          </a:p>
          <a:p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Al rientro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in Italia, gli studenti potranno essere riammessi nella classe di appartenenza o passare alla classe successiva (nel caso abbiano frequentato un intero anno accademico). </a:t>
            </a:r>
            <a:endParaRPr lang="it-IT" sz="1600" dirty="0" smtClean="0">
              <a:solidFill>
                <a:srgbClr val="000000"/>
              </a:solidFill>
              <a:cs typeface="Trebuchet MS"/>
            </a:endParaRPr>
          </a:p>
          <a:p>
            <a:endParaRPr lang="it-IT" sz="1600" dirty="0">
              <a:solidFill>
                <a:srgbClr val="000000"/>
              </a:solidFill>
              <a:cs typeface="Trebuchet MS"/>
            </a:endParaRPr>
          </a:p>
          <a:p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Al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termine degli studi all’estero viene rilasciato un «report» nel quale vengono indicate le valutazioni e i giudizi dei professori che hanno seguito lo studente.</a:t>
            </a:r>
          </a:p>
          <a:p>
            <a:endParaRPr lang="it-IT" sz="2000" dirty="0" smtClean="0">
              <a:solidFill>
                <a:srgbClr val="000000"/>
              </a:solidFill>
              <a:cs typeface="Trebuchet MS"/>
            </a:endParaRPr>
          </a:p>
          <a:p>
            <a:endParaRPr lang="it-IT" sz="2000" dirty="0">
              <a:solidFill>
                <a:srgbClr val="000000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84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ando-di-concorso-per-5-borse-di-studio-per-tirocinio-all-estero_image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0"/>
            <a:ext cx="11327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7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95536" y="476672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Perché un’esperienza all’estero? </a:t>
            </a:r>
          </a:p>
          <a:p>
            <a:pPr marL="285750" indent="-285750">
              <a:buFont typeface="Arial"/>
              <a:buChar char="•"/>
            </a:pPr>
            <a:endParaRPr lang="it-IT" sz="1600" dirty="0" smtClean="0">
              <a:solidFill>
                <a:srgbClr val="000000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Il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futuro dei giovani è sempre più proiettato verso scambi culturali e di lavoro fuori dalla propria nazione. </a:t>
            </a:r>
            <a:endParaRPr lang="it-IT" sz="1600" dirty="0" smtClean="0">
              <a:solidFill>
                <a:srgbClr val="000000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Imparare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una lingua all’estero e incontrare una nuova cultura è un’occasione unica per acquisire abilità e conoscenze in modo rapido e duraturo. </a:t>
            </a:r>
            <a:endParaRPr lang="it-IT" sz="1600" dirty="0" smtClean="0">
              <a:solidFill>
                <a:srgbClr val="000000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Fare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amicizie a scuola ed in famiglia che accompagneranno la vita dello </a:t>
            </a: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studente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.</a:t>
            </a:r>
            <a:endParaRPr lang="it-IT" sz="1600" dirty="0" smtClean="0">
              <a:solidFill>
                <a:srgbClr val="000000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Acquisire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indipendenza e maggior fiducia in </a:t>
            </a: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sé.</a:t>
            </a:r>
            <a:endParaRPr lang="it-IT" sz="1600" dirty="0">
              <a:solidFill>
                <a:srgbClr val="000000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>
                <a:solidFill>
                  <a:srgbClr val="000000"/>
                </a:solidFill>
                <a:cs typeface="Trebuchet MS"/>
              </a:rPr>
              <a:t>M</a:t>
            </a: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ettere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alla prova le proprie </a:t>
            </a: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capacità.</a:t>
            </a:r>
            <a:endParaRPr lang="it-IT" sz="1600" dirty="0">
              <a:solidFill>
                <a:srgbClr val="000000"/>
              </a:solidFill>
              <a:cs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it-IT" sz="1600" dirty="0">
                <a:solidFill>
                  <a:srgbClr val="000000"/>
                </a:solidFill>
                <a:cs typeface="Trebuchet MS"/>
              </a:rPr>
              <a:t>R</a:t>
            </a: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aggiungere </a:t>
            </a:r>
            <a:r>
              <a:rPr lang="it-IT" sz="1600" dirty="0">
                <a:solidFill>
                  <a:srgbClr val="000000"/>
                </a:solidFill>
                <a:cs typeface="Trebuchet MS"/>
              </a:rPr>
              <a:t>una buona maturità </a:t>
            </a:r>
            <a:r>
              <a:rPr lang="it-IT" sz="1600" dirty="0" smtClean="0">
                <a:solidFill>
                  <a:srgbClr val="000000"/>
                </a:solidFill>
                <a:cs typeface="Trebuchet MS"/>
              </a:rPr>
              <a:t>personale.</a:t>
            </a:r>
            <a:endParaRPr lang="it-IT" sz="1600" dirty="0">
              <a:solidFill>
                <a:srgbClr val="000000"/>
              </a:solidFill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95536" y="476672"/>
            <a:ext cx="72008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In cosa consiste?</a:t>
            </a:r>
          </a:p>
          <a:p>
            <a:pPr marL="285750" indent="-285750">
              <a:buFont typeface="Arial"/>
              <a:buChar char="•"/>
            </a:pPr>
            <a:endParaRPr lang="it-IT" sz="1600" dirty="0" smtClean="0">
              <a:solidFill>
                <a:srgbClr val="000000"/>
              </a:solidFill>
              <a:cs typeface="Trebuchet MS"/>
            </a:endParaRPr>
          </a:p>
          <a:p>
            <a:r>
              <a:rPr lang="it-IT" sz="2000" dirty="0">
                <a:solidFill>
                  <a:srgbClr val="000000"/>
                </a:solidFill>
                <a:cs typeface="Trebuchet MS"/>
              </a:rPr>
              <a:t>L’Anno Accademico all'estero è un’esperienza unica rivolta a studenti del 4° anno di liceo che vogliono imparare una lingua straniera attraverso l’immersione completa nella cultura e nella quotidianità del paese ospitante. </a:t>
            </a:r>
            <a:endParaRPr lang="it-IT" sz="2000" dirty="0" smtClean="0">
              <a:solidFill>
                <a:srgbClr val="000000"/>
              </a:solidFill>
              <a:cs typeface="Trebuchet MS"/>
            </a:endParaRPr>
          </a:p>
          <a:p>
            <a:endParaRPr lang="it-IT" sz="2000" dirty="0">
              <a:solidFill>
                <a:srgbClr val="000000"/>
              </a:solidFill>
              <a:cs typeface="Trebuchet MS"/>
            </a:endParaRPr>
          </a:p>
          <a:p>
            <a:r>
              <a:rPr lang="it-IT" sz="2000" dirty="0" smtClean="0">
                <a:solidFill>
                  <a:srgbClr val="000000"/>
                </a:solidFill>
                <a:cs typeface="Trebuchet MS"/>
              </a:rPr>
              <a:t>Avranno </a:t>
            </a:r>
            <a:r>
              <a:rPr lang="it-IT" sz="2000" dirty="0">
                <a:solidFill>
                  <a:srgbClr val="000000"/>
                </a:solidFill>
                <a:cs typeface="Trebuchet MS"/>
              </a:rPr>
              <a:t>infatti la possibilità di essere inseriti in una scuola per un periodo di 3 mesi, 4 mesi, 6 mesi o un intero anno accademico, e di alloggiare presso una famiglia locale accuratamente selezionata.</a:t>
            </a:r>
          </a:p>
        </p:txBody>
      </p:sp>
    </p:spTree>
    <p:extLst>
      <p:ext uri="{BB962C8B-B14F-4D97-AF65-F5344CB8AC3E}">
        <p14:creationId xmlns:p14="http://schemas.microsoft.com/office/powerpoint/2010/main" val="390626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11760" y="836712"/>
            <a:ext cx="54726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Destinatari</a:t>
            </a:r>
            <a:r>
              <a:rPr lang="it-IT" sz="5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</a:p>
          <a:p>
            <a:r>
              <a:rPr lang="it-IT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Studenti liceali di quarto anno</a:t>
            </a:r>
            <a:endParaRPr lang="it-IT" sz="28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pic>
        <p:nvPicPr>
          <p:cNvPr id="2" name="Immagine 1" descr="destinatar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160240" cy="2160240"/>
          </a:xfrm>
          <a:prstGeom prst="rect">
            <a:avLst/>
          </a:prstGeom>
        </p:spPr>
      </p:pic>
      <p:pic>
        <p:nvPicPr>
          <p:cNvPr id="3" name="Immagine 2" descr="dura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2016224" cy="201622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11760" y="2852936"/>
            <a:ext cx="54726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Durata</a:t>
            </a:r>
            <a:r>
              <a:rPr lang="it-IT" sz="5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</a:p>
          <a:p>
            <a:r>
              <a:rPr lang="it-IT" sz="2800" dirty="0" smtClean="0">
                <a:solidFill>
                  <a:srgbClr val="000000"/>
                </a:solidFill>
                <a:latin typeface="Trebuchet MS"/>
                <a:cs typeface="Trebuchet MS"/>
              </a:rPr>
              <a:t>Da tre mesi ad un anno intero</a:t>
            </a:r>
            <a:endParaRPr lang="it-IT" sz="28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738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11760" y="47667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err="1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Destinatazioni</a:t>
            </a:r>
            <a:r>
              <a:rPr lang="it-IT" sz="5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</a:p>
        </p:txBody>
      </p:sp>
      <p:pic>
        <p:nvPicPr>
          <p:cNvPr id="9" name="Immagine 8" descr="destinazio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160240" cy="2160240"/>
          </a:xfrm>
          <a:prstGeom prst="rect">
            <a:avLst/>
          </a:prstGeom>
        </p:spPr>
      </p:pic>
      <p:pic>
        <p:nvPicPr>
          <p:cNvPr id="10" name="Immagine 9" descr="u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1184920" cy="1184920"/>
          </a:xfrm>
          <a:prstGeom prst="rect">
            <a:avLst/>
          </a:prstGeom>
        </p:spPr>
      </p:pic>
      <p:pic>
        <p:nvPicPr>
          <p:cNvPr id="11" name="Immagine 10" descr="iraland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1184920" cy="1184920"/>
          </a:xfrm>
          <a:prstGeom prst="rect">
            <a:avLst/>
          </a:prstGeom>
        </p:spPr>
      </p:pic>
      <p:pic>
        <p:nvPicPr>
          <p:cNvPr id="12" name="Immagine 11" descr="us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08920"/>
            <a:ext cx="1184920" cy="1184920"/>
          </a:xfrm>
          <a:prstGeom prst="rect">
            <a:avLst/>
          </a:prstGeom>
        </p:spPr>
      </p:pic>
      <p:pic>
        <p:nvPicPr>
          <p:cNvPr id="13" name="Immagine 12" descr="canad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1184920" cy="1184920"/>
          </a:xfrm>
          <a:prstGeom prst="rect">
            <a:avLst/>
          </a:prstGeom>
        </p:spPr>
      </p:pic>
      <p:pic>
        <p:nvPicPr>
          <p:cNvPr id="14" name="Immagine 13" descr="australi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08920"/>
            <a:ext cx="1184920" cy="1184920"/>
          </a:xfrm>
          <a:prstGeom prst="rect">
            <a:avLst/>
          </a:prstGeom>
        </p:spPr>
      </p:pic>
      <p:pic>
        <p:nvPicPr>
          <p:cNvPr id="15" name="Immagine 14" descr="nuovazelanda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08920"/>
            <a:ext cx="1184920" cy="118492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67544" y="40050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UK</a:t>
            </a:r>
            <a:endParaRPr lang="it-IT" sz="16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835696" y="40050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Irlanda</a:t>
            </a:r>
            <a:endParaRPr lang="it-IT" sz="16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275856" y="40050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USA</a:t>
            </a:r>
            <a:endParaRPr lang="it-IT" sz="16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572000" y="40050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Canada</a:t>
            </a:r>
            <a:endParaRPr lang="it-IT" sz="16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940152" y="40050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Australia</a:t>
            </a:r>
            <a:endParaRPr lang="it-IT" sz="16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308304" y="4005064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Nuova</a:t>
            </a:r>
            <a:b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</a:br>
            <a:r>
              <a:rPr lang="it-IT" sz="1600" dirty="0" smtClean="0">
                <a:solidFill>
                  <a:srgbClr val="000000"/>
                </a:solidFill>
                <a:latin typeface="Trebuchet MS"/>
                <a:cs typeface="Trebuchet MS"/>
              </a:rPr>
              <a:t>Zelanda</a:t>
            </a:r>
            <a:endParaRPr lang="it-IT" sz="16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321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ultura_ebhfn.T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287" y="-99392"/>
            <a:ext cx="10590574" cy="703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5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11760" y="980728"/>
            <a:ext cx="54726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Assistenza</a:t>
            </a:r>
          </a:p>
          <a:p>
            <a:r>
              <a:rPr lang="it-IT" sz="2800" dirty="0">
                <a:solidFill>
                  <a:srgbClr val="000000"/>
                </a:solidFill>
                <a:cs typeface="Trebuchet MS"/>
              </a:rPr>
              <a:t>Host families selezionate </a:t>
            </a:r>
          </a:p>
          <a:p>
            <a:r>
              <a:rPr lang="it-IT" sz="2800" dirty="0">
                <a:solidFill>
                  <a:srgbClr val="000000"/>
                </a:solidFill>
                <a:cs typeface="Trebuchet MS"/>
              </a:rPr>
              <a:t>da una </a:t>
            </a:r>
            <a:r>
              <a:rPr lang="it-IT" sz="2800" dirty="0" smtClean="0">
                <a:solidFill>
                  <a:srgbClr val="000000"/>
                </a:solidFill>
                <a:cs typeface="Trebuchet MS"/>
              </a:rPr>
              <a:t>commissione</a:t>
            </a:r>
          </a:p>
          <a:p>
            <a:endParaRPr lang="it-IT" sz="2800" dirty="0">
              <a:solidFill>
                <a:srgbClr val="000000"/>
              </a:solidFill>
              <a:cs typeface="Trebuchet MS"/>
            </a:endParaRPr>
          </a:p>
          <a:p>
            <a:r>
              <a:rPr lang="it-IT" sz="2800" dirty="0">
                <a:solidFill>
                  <a:srgbClr val="000000"/>
                </a:solidFill>
                <a:cs typeface="Trebuchet MS"/>
              </a:rPr>
              <a:t>Assistenza 24/24 con tutor locale</a:t>
            </a:r>
            <a:endParaRPr lang="it-IT" sz="5400" b="1" dirty="0" smtClean="0">
              <a:solidFill>
                <a:schemeClr val="accent4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22" name="Immagine 21" descr="assisten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2035944" cy="20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411760" y="980728"/>
            <a:ext cx="54726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rPr>
              <a:t>Come fare richiesta</a:t>
            </a:r>
          </a:p>
          <a:p>
            <a:endParaRPr lang="it-IT" sz="2800" dirty="0" smtClean="0">
              <a:solidFill>
                <a:srgbClr val="000000"/>
              </a:solidFill>
              <a:cs typeface="Trebuchet MS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  <a:cs typeface="Trebuchet MS"/>
              </a:rPr>
              <a:t>Compilare la domanda</a:t>
            </a:r>
            <a:br>
              <a:rPr lang="it-IT" sz="2800" dirty="0">
                <a:solidFill>
                  <a:schemeClr val="bg1"/>
                </a:solidFill>
                <a:cs typeface="Trebuchet MS"/>
              </a:rPr>
            </a:br>
            <a:endParaRPr lang="it-IT" sz="2800" dirty="0">
              <a:solidFill>
                <a:schemeClr val="bg1"/>
              </a:solidFill>
              <a:cs typeface="Trebuchet MS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  <a:cs typeface="Trebuchet MS"/>
              </a:rPr>
              <a:t>Prenotarsi per un colloquio con la Preside per avere il consenso della scuola</a:t>
            </a:r>
          </a:p>
        </p:txBody>
      </p:sp>
      <p:pic>
        <p:nvPicPr>
          <p:cNvPr id="5" name="Immagine 4" descr="richie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9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314</TotalTime>
  <Words>311</Words>
  <Application>Microsoft Office PowerPoint</Application>
  <PresentationFormat>Presentazione su schermo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Studenti</dc:creator>
  <cp:lastModifiedBy>Paola Muru</cp:lastModifiedBy>
  <cp:revision>39</cp:revision>
  <dcterms:created xsi:type="dcterms:W3CDTF">2016-10-14T10:15:24Z</dcterms:created>
  <dcterms:modified xsi:type="dcterms:W3CDTF">2017-07-15T15:56:57Z</dcterms:modified>
</cp:coreProperties>
</file>