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735763" cy="98663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4ACD3BB-1645-4AD5-9D97-3FCBB916BFD4}" type="datetimeFigureOut">
              <a:rPr lang="it-IT" smtClean="0"/>
              <a:t>10/01/2017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732879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4ACD3BB-1645-4AD5-9D97-3FCBB916BFD4}" type="datetimeFigureOut">
              <a:rPr lang="it-IT" smtClean="0"/>
              <a:t>10/01/2017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66945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4ACD3BB-1645-4AD5-9D97-3FCBB916BFD4}" type="datetimeFigureOut">
              <a:rPr lang="it-IT" smtClean="0"/>
              <a:t>10/01/2017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27792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4ACD3BB-1645-4AD5-9D97-3FCBB916BFD4}" type="datetimeFigureOut">
              <a:rPr lang="it-IT" smtClean="0"/>
              <a:t>10/01/2017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1925582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4ACD3BB-1645-4AD5-9D97-3FCBB916BFD4}" type="datetimeFigureOut">
              <a:rPr lang="it-IT" smtClean="0"/>
              <a:t>10/01/2017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653571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4ACD3BB-1645-4AD5-9D97-3FCBB916BFD4}" type="datetimeFigureOut">
              <a:rPr lang="it-IT" smtClean="0"/>
              <a:t>10/01/2017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125386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4ACD3BB-1645-4AD5-9D97-3FCBB916BFD4}" type="datetimeFigureOut">
              <a:rPr lang="it-IT" smtClean="0"/>
              <a:t>10/01/2017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356755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4ACD3BB-1645-4AD5-9D97-3FCBB916BFD4}" type="datetimeFigureOut">
              <a:rPr lang="it-IT" smtClean="0"/>
              <a:t>10/01/2017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793806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4ACD3BB-1645-4AD5-9D97-3FCBB916BFD4}" type="datetimeFigureOut">
              <a:rPr lang="it-IT" smtClean="0"/>
              <a:t>10/01/2017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1654144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4ACD3BB-1645-4AD5-9D97-3FCBB916BFD4}" type="datetimeFigureOut">
              <a:rPr lang="it-IT" smtClean="0"/>
              <a:t>10/01/2017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266491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4ACD3BB-1645-4AD5-9D97-3FCBB916BFD4}" type="datetimeFigureOut">
              <a:rPr lang="it-IT" smtClean="0"/>
              <a:t>10/01/2017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E80673D-3CCB-4866-9EF0-24295D921050}" type="slidenum">
              <a:rPr lang="it-IT" smtClean="0"/>
              <a:t>‹N›</a:t>
            </a:fld>
            <a:endParaRPr lang="it-IT"/>
          </a:p>
        </p:txBody>
      </p:sp>
    </p:spTree>
    <p:extLst>
      <p:ext uri="{BB962C8B-B14F-4D97-AF65-F5344CB8AC3E}">
        <p14:creationId xmlns:p14="http://schemas.microsoft.com/office/powerpoint/2010/main" val="3690630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CD3BB-1645-4AD5-9D97-3FCBB916BFD4}" type="datetimeFigureOut">
              <a:rPr lang="it-IT" smtClean="0"/>
              <a:t>10/01/2017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0673D-3CCB-4866-9EF0-24295D921050}" type="slidenum">
              <a:rPr lang="it-IT" smtClean="0"/>
              <a:t>‹N›</a:t>
            </a:fld>
            <a:endParaRPr lang="it-IT"/>
          </a:p>
        </p:txBody>
      </p:sp>
    </p:spTree>
    <p:extLst>
      <p:ext uri="{BB962C8B-B14F-4D97-AF65-F5344CB8AC3E}">
        <p14:creationId xmlns:p14="http://schemas.microsoft.com/office/powerpoint/2010/main" val="3983531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2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Solent</a:t>
            </a:r>
            <a:r>
              <a:rPr lang="it-IT" dirty="0" smtClean="0"/>
              <a:t> </a:t>
            </a:r>
            <a:r>
              <a:rPr lang="it-IT" dirty="0" err="1" smtClean="0"/>
              <a:t>University</a:t>
            </a:r>
            <a:r>
              <a:rPr lang="it-IT" dirty="0" smtClean="0"/>
              <a:t/>
            </a:r>
            <a:br>
              <a:rPr lang="it-IT" dirty="0" smtClean="0"/>
            </a:br>
            <a:r>
              <a:rPr lang="it-IT" dirty="0" smtClean="0"/>
              <a:t>Southampton</a:t>
            </a:r>
            <a:endParaRPr lang="it-IT" dirty="0"/>
          </a:p>
        </p:txBody>
      </p:sp>
      <p:sp>
        <p:nvSpPr>
          <p:cNvPr id="3" name="Sottotitolo 2"/>
          <p:cNvSpPr>
            <a:spLocks noGrp="1"/>
          </p:cNvSpPr>
          <p:nvPr>
            <p:ph type="subTitle" idx="1"/>
          </p:nvPr>
        </p:nvSpPr>
        <p:spPr/>
        <p:txBody>
          <a:bodyPr/>
          <a:lstStyle/>
          <a:p>
            <a:r>
              <a:rPr lang="it-IT" sz="2800" b="1" dirty="0" smtClean="0"/>
              <a:t>VACANZA</a:t>
            </a:r>
            <a:r>
              <a:rPr lang="it-IT" sz="2800" dirty="0" smtClean="0"/>
              <a:t> STUDIO</a:t>
            </a:r>
          </a:p>
          <a:p>
            <a:r>
              <a:rPr lang="it-IT" sz="2800" b="1" dirty="0" smtClean="0"/>
              <a:t>DAL 16 AL 30 LUGLIO 2017</a:t>
            </a:r>
            <a:endParaRPr lang="it-IT" sz="2800" b="1"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376" y="796266"/>
            <a:ext cx="2133600" cy="21431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Immagine 5"/>
          <p:cNvPicPr>
            <a:picLocks noChangeAspect="1"/>
          </p:cNvPicPr>
          <p:nvPr/>
        </p:nvPicPr>
        <p:blipFill>
          <a:blip r:embed="rId3"/>
          <a:stretch>
            <a:fillRect/>
          </a:stretch>
        </p:blipFill>
        <p:spPr>
          <a:xfrm>
            <a:off x="8801942" y="525807"/>
            <a:ext cx="2801715" cy="104541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23228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2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593059"/>
            <a:ext cx="10515600" cy="3631213"/>
          </a:xfrm>
        </p:spPr>
        <p:txBody>
          <a:bodyPr>
            <a:noAutofit/>
          </a:bodyPr>
          <a:lstStyle/>
          <a:p>
            <a:r>
              <a:rPr lang="en-US" sz="2000" b="1" dirty="0" smtClean="0"/>
              <a:t>Southampton</a:t>
            </a:r>
            <a:r>
              <a:rPr lang="en-US" sz="1800" dirty="0" smtClean="0"/>
              <a:t> – </a:t>
            </a:r>
            <a:r>
              <a:rPr lang="en-US" sz="1800" dirty="0" err="1" smtClean="0"/>
              <a:t>dopo</a:t>
            </a:r>
            <a:r>
              <a:rPr lang="en-US" sz="1800" dirty="0" smtClean="0"/>
              <a:t> </a:t>
            </a:r>
            <a:r>
              <a:rPr lang="en-US" sz="1800" dirty="0" err="1" smtClean="0"/>
              <a:t>Londra</a:t>
            </a:r>
            <a:r>
              <a:rPr lang="en-US" sz="1800" dirty="0" smtClean="0"/>
              <a:t>, è la </a:t>
            </a:r>
            <a:r>
              <a:rPr lang="en-US" sz="1800" dirty="0" err="1" smtClean="0"/>
              <a:t>più</a:t>
            </a:r>
            <a:r>
              <a:rPr lang="en-US" sz="1800" dirty="0" smtClean="0"/>
              <a:t> </a:t>
            </a:r>
            <a:r>
              <a:rPr lang="en-US" sz="1800" dirty="0" err="1" smtClean="0"/>
              <a:t>grande</a:t>
            </a:r>
            <a:r>
              <a:rPr lang="en-US" sz="1800" dirty="0" smtClean="0"/>
              <a:t> </a:t>
            </a:r>
            <a:r>
              <a:rPr lang="en-US" sz="1800" dirty="0" err="1" smtClean="0"/>
              <a:t>città</a:t>
            </a:r>
            <a:r>
              <a:rPr lang="en-US" sz="1800" dirty="0" smtClean="0"/>
              <a:t> del </a:t>
            </a:r>
            <a:r>
              <a:rPr lang="en-US" sz="1800" dirty="0" err="1" smtClean="0"/>
              <a:t>sud</a:t>
            </a:r>
            <a:r>
              <a:rPr lang="en-US" sz="1800" dirty="0" smtClean="0"/>
              <a:t> </a:t>
            </a:r>
            <a:r>
              <a:rPr lang="en-US" sz="1800" dirty="0" err="1" smtClean="0"/>
              <a:t>est</a:t>
            </a:r>
            <a:r>
              <a:rPr lang="en-US" sz="1800" dirty="0" smtClean="0"/>
              <a:t> </a:t>
            </a:r>
            <a:r>
              <a:rPr lang="en-US" sz="1800" dirty="0" err="1" smtClean="0"/>
              <a:t>dell’Inghilterra</a:t>
            </a:r>
            <a:r>
              <a:rPr lang="en-US" sz="1800" dirty="0" smtClean="0"/>
              <a:t>.</a:t>
            </a:r>
            <a:r>
              <a:rPr lang="en-US" sz="1800" dirty="0"/>
              <a:t/>
            </a:r>
            <a:br>
              <a:rPr lang="en-US" sz="1800" dirty="0"/>
            </a:br>
            <a:r>
              <a:rPr lang="en-US" sz="1800" dirty="0" smtClean="0"/>
              <a:t>Southampton è </a:t>
            </a:r>
            <a:r>
              <a:rPr lang="en-US" sz="1800" dirty="0" err="1" smtClean="0"/>
              <a:t>una</a:t>
            </a:r>
            <a:r>
              <a:rPr lang="en-US" sz="1800" dirty="0" smtClean="0"/>
              <a:t> </a:t>
            </a:r>
            <a:r>
              <a:rPr lang="en-US" sz="1800" dirty="0" err="1" smtClean="0"/>
              <a:t>delle</a:t>
            </a:r>
            <a:r>
              <a:rPr lang="en-US" sz="1800" dirty="0" smtClean="0"/>
              <a:t> </a:t>
            </a:r>
            <a:r>
              <a:rPr lang="en-US" sz="1800" dirty="0" err="1" smtClean="0"/>
              <a:t>città</a:t>
            </a:r>
            <a:r>
              <a:rPr lang="en-US" sz="1800" dirty="0" smtClean="0"/>
              <a:t> </a:t>
            </a:r>
            <a:r>
              <a:rPr lang="en-US" sz="1800" dirty="0" err="1" smtClean="0"/>
              <a:t>più</a:t>
            </a:r>
            <a:r>
              <a:rPr lang="en-US" sz="1800" dirty="0" smtClean="0"/>
              <a:t> </a:t>
            </a:r>
            <a:r>
              <a:rPr lang="en-US" sz="1800" dirty="0" err="1" smtClean="0"/>
              <a:t>verdi</a:t>
            </a:r>
            <a:r>
              <a:rPr lang="en-US" sz="1800" dirty="0" smtClean="0"/>
              <a:t> del </a:t>
            </a:r>
            <a:r>
              <a:rPr lang="en-US" sz="1800" dirty="0" err="1" smtClean="0"/>
              <a:t>Regno</a:t>
            </a:r>
            <a:r>
              <a:rPr lang="en-US" sz="1800" dirty="0" smtClean="0"/>
              <a:t> </a:t>
            </a:r>
            <a:r>
              <a:rPr lang="en-US" sz="1800" dirty="0" err="1" smtClean="0"/>
              <a:t>Unito</a:t>
            </a:r>
            <a:r>
              <a:rPr lang="en-US" sz="1800" dirty="0" smtClean="0"/>
              <a:t> con 10 </a:t>
            </a:r>
            <a:r>
              <a:rPr lang="en-US" sz="1800" dirty="0" err="1" smtClean="0"/>
              <a:t>grandi</a:t>
            </a:r>
            <a:r>
              <a:rPr lang="en-US" sz="1800" dirty="0" smtClean="0"/>
              <a:t> </a:t>
            </a:r>
            <a:r>
              <a:rPr lang="en-US" sz="1800" dirty="0" err="1" smtClean="0"/>
              <a:t>parchi</a:t>
            </a:r>
            <a:r>
              <a:rPr lang="en-US" sz="1800" dirty="0" smtClean="0"/>
              <a:t> </a:t>
            </a:r>
            <a:r>
              <a:rPr lang="en-US" sz="1800" dirty="0" err="1" smtClean="0"/>
              <a:t>ed</a:t>
            </a:r>
            <a:r>
              <a:rPr lang="en-US" sz="1800" dirty="0" smtClean="0"/>
              <a:t> </a:t>
            </a:r>
            <a:r>
              <a:rPr lang="en-US" sz="1800" dirty="0" err="1" smtClean="0"/>
              <a:t>uno</a:t>
            </a:r>
            <a:r>
              <a:rPr lang="en-US" sz="1800" dirty="0" smtClean="0"/>
              <a:t> </a:t>
            </a:r>
            <a:r>
              <a:rPr lang="en-US" sz="1800" dirty="0" err="1" smtClean="0"/>
              <a:t>spazio</a:t>
            </a:r>
            <a:r>
              <a:rPr lang="en-US" sz="1800" dirty="0" smtClean="0"/>
              <a:t> </a:t>
            </a:r>
            <a:r>
              <a:rPr lang="en-US" sz="1800" dirty="0" err="1" smtClean="0"/>
              <a:t>verde</a:t>
            </a:r>
            <a:r>
              <a:rPr lang="en-US" sz="1800" dirty="0" smtClean="0"/>
              <a:t> a </a:t>
            </a:r>
            <a:r>
              <a:rPr lang="en-US" sz="1800" dirty="0" err="1" smtClean="0"/>
              <a:t>nord</a:t>
            </a:r>
            <a:r>
              <a:rPr lang="en-US" sz="1800" dirty="0" smtClean="0"/>
              <a:t> </a:t>
            </a:r>
            <a:r>
              <a:rPr lang="en-US" sz="1800" dirty="0" err="1" smtClean="0"/>
              <a:t>della</a:t>
            </a:r>
            <a:r>
              <a:rPr lang="en-US" sz="1800" dirty="0" smtClean="0"/>
              <a:t> </a:t>
            </a:r>
            <a:r>
              <a:rPr lang="en-US" sz="1800" dirty="0" err="1" smtClean="0"/>
              <a:t>città</a:t>
            </a:r>
            <a:r>
              <a:rPr lang="en-US" sz="1800" dirty="0" smtClean="0"/>
              <a:t> </a:t>
            </a:r>
            <a:r>
              <a:rPr lang="en-US" sz="1800" dirty="0" err="1" smtClean="0"/>
              <a:t>che</a:t>
            </a:r>
            <a:r>
              <a:rPr lang="en-US" sz="1800" dirty="0" smtClean="0"/>
              <a:t> </a:t>
            </a:r>
            <a:r>
              <a:rPr lang="en-US" sz="1800" dirty="0" err="1" smtClean="0"/>
              <a:t>copre</a:t>
            </a:r>
            <a:r>
              <a:rPr lang="en-US" sz="1800" dirty="0" smtClean="0"/>
              <a:t> </a:t>
            </a:r>
            <a:r>
              <a:rPr lang="en-US" sz="1800" dirty="0" err="1" smtClean="0"/>
              <a:t>un’area</a:t>
            </a:r>
            <a:r>
              <a:rPr lang="en-US" sz="1800" dirty="0" smtClean="0"/>
              <a:t> </a:t>
            </a:r>
            <a:r>
              <a:rPr lang="en-US" sz="1800" dirty="0" err="1" smtClean="0"/>
              <a:t>equivalente</a:t>
            </a:r>
            <a:r>
              <a:rPr lang="en-US" sz="1800" dirty="0" smtClean="0"/>
              <a:t> a 163 </a:t>
            </a:r>
            <a:r>
              <a:rPr lang="en-US" sz="1800" dirty="0" err="1" smtClean="0"/>
              <a:t>campi</a:t>
            </a:r>
            <a:r>
              <a:rPr lang="en-US" sz="1800" dirty="0" smtClean="0"/>
              <a:t> da </a:t>
            </a:r>
            <a:r>
              <a:rPr lang="en-US" sz="1800" dirty="0" err="1" smtClean="0"/>
              <a:t>calcio</a:t>
            </a:r>
            <a:r>
              <a:rPr lang="en-US" sz="1800" dirty="0" smtClean="0"/>
              <a:t>! Southampton </a:t>
            </a:r>
            <a:r>
              <a:rPr lang="en-US" sz="1800" dirty="0" err="1" smtClean="0"/>
              <a:t>dista</a:t>
            </a:r>
            <a:r>
              <a:rPr lang="en-US" sz="1800" dirty="0" smtClean="0"/>
              <a:t> solo </a:t>
            </a:r>
            <a:r>
              <a:rPr lang="en-US" sz="1800" dirty="0" err="1" smtClean="0"/>
              <a:t>poco</a:t>
            </a:r>
            <a:r>
              <a:rPr lang="en-US" sz="1800" dirty="0" smtClean="0"/>
              <a:t> </a:t>
            </a:r>
            <a:r>
              <a:rPr lang="en-US" sz="1800" dirty="0" err="1" smtClean="0"/>
              <a:t>più</a:t>
            </a:r>
            <a:r>
              <a:rPr lang="en-US" sz="1800" dirty="0" smtClean="0"/>
              <a:t> di </a:t>
            </a:r>
            <a:r>
              <a:rPr lang="en-US" sz="1800" dirty="0" err="1" smtClean="0"/>
              <a:t>un’ora</a:t>
            </a:r>
            <a:r>
              <a:rPr lang="en-US" sz="1800" dirty="0" smtClean="0"/>
              <a:t> da </a:t>
            </a:r>
            <a:r>
              <a:rPr lang="en-US" sz="1800" dirty="0" err="1" smtClean="0"/>
              <a:t>Londra</a:t>
            </a:r>
            <a:r>
              <a:rPr lang="en-US" sz="1800" dirty="0" smtClean="0"/>
              <a:t>, </a:t>
            </a:r>
            <a:r>
              <a:rPr lang="en-US" sz="1800" dirty="0" err="1" smtClean="0"/>
              <a:t>ed</a:t>
            </a:r>
            <a:r>
              <a:rPr lang="en-US" sz="1800" dirty="0" smtClean="0"/>
              <a:t> è </a:t>
            </a:r>
            <a:r>
              <a:rPr lang="en-US" sz="1800" dirty="0" err="1" smtClean="0"/>
              <a:t>poco</a:t>
            </a:r>
            <a:r>
              <a:rPr lang="en-US" sz="1800" dirty="0" smtClean="0"/>
              <a:t> </a:t>
            </a:r>
            <a:r>
              <a:rPr lang="en-US" sz="1800" dirty="0" err="1" smtClean="0"/>
              <a:t>distante</a:t>
            </a:r>
            <a:r>
              <a:rPr lang="en-US" sz="1800" dirty="0" smtClean="0"/>
              <a:t> </a:t>
            </a:r>
            <a:r>
              <a:rPr lang="en-US" sz="1800" dirty="0" err="1" smtClean="0"/>
              <a:t>dall’Isola</a:t>
            </a:r>
            <a:r>
              <a:rPr lang="en-US" sz="1800" dirty="0" smtClean="0"/>
              <a:t> di Wight, </a:t>
            </a:r>
            <a:r>
              <a:rPr lang="en-US" sz="1800" dirty="0" err="1" smtClean="0"/>
              <a:t>Bournemounth</a:t>
            </a:r>
            <a:r>
              <a:rPr lang="en-US" sz="1800" dirty="0" smtClean="0"/>
              <a:t> e Winchester.</a:t>
            </a:r>
            <a:br>
              <a:rPr lang="en-US" sz="1800" dirty="0" smtClean="0"/>
            </a:br>
            <a:r>
              <a:rPr lang="en-US" sz="1800" dirty="0" smtClean="0"/>
              <a:t>A Southampton </a:t>
            </a:r>
            <a:r>
              <a:rPr lang="en-US" sz="1800" dirty="0" err="1" smtClean="0"/>
              <a:t>si</a:t>
            </a:r>
            <a:r>
              <a:rPr lang="en-US" sz="1800" dirty="0" smtClean="0"/>
              <a:t> </a:t>
            </a:r>
            <a:r>
              <a:rPr lang="en-US" sz="1800" dirty="0" err="1" smtClean="0"/>
              <a:t>respira</a:t>
            </a:r>
            <a:r>
              <a:rPr lang="en-US" sz="1800" dirty="0" smtClean="0"/>
              <a:t> </a:t>
            </a:r>
            <a:r>
              <a:rPr lang="en-US" sz="1800" dirty="0" err="1" smtClean="0"/>
              <a:t>ovunque</a:t>
            </a:r>
            <a:r>
              <a:rPr lang="en-US" sz="1800" dirty="0" smtClean="0"/>
              <a:t> </a:t>
            </a:r>
            <a:r>
              <a:rPr lang="en-US" sz="1800" dirty="0" err="1" smtClean="0"/>
              <a:t>un’aria</a:t>
            </a:r>
            <a:r>
              <a:rPr lang="en-US" sz="1800" dirty="0" smtClean="0"/>
              <a:t> </a:t>
            </a:r>
            <a:r>
              <a:rPr lang="en-US" sz="1800" dirty="0" err="1" smtClean="0"/>
              <a:t>ricca</a:t>
            </a:r>
            <a:r>
              <a:rPr lang="en-US" sz="1800" dirty="0" smtClean="0"/>
              <a:t> di </a:t>
            </a:r>
            <a:r>
              <a:rPr lang="en-US" sz="1800" dirty="0" err="1" smtClean="0"/>
              <a:t>storia</a:t>
            </a:r>
            <a:r>
              <a:rPr lang="en-US" sz="1800" dirty="0" smtClean="0"/>
              <a:t> e </a:t>
            </a:r>
            <a:r>
              <a:rPr lang="en-US" sz="1800" dirty="0" err="1" smtClean="0"/>
              <a:t>tradizioni</a:t>
            </a:r>
            <a:r>
              <a:rPr lang="en-US" sz="1800" dirty="0" smtClean="0"/>
              <a:t>. Le </a:t>
            </a:r>
            <a:r>
              <a:rPr lang="en-US" sz="1800" dirty="0" err="1" smtClean="0"/>
              <a:t>mura</a:t>
            </a:r>
            <a:r>
              <a:rPr lang="en-US" sz="1800" dirty="0" smtClean="0"/>
              <a:t> </a:t>
            </a:r>
            <a:r>
              <a:rPr lang="en-US" sz="1800" dirty="0" err="1" smtClean="0"/>
              <a:t>medievali</a:t>
            </a:r>
            <a:r>
              <a:rPr lang="en-US" sz="1800" dirty="0" smtClean="0"/>
              <a:t> </a:t>
            </a:r>
            <a:r>
              <a:rPr lang="en-US" sz="1800" dirty="0" err="1" smtClean="0"/>
              <a:t>fanno</a:t>
            </a:r>
            <a:r>
              <a:rPr lang="en-US" sz="1800" dirty="0" smtClean="0"/>
              <a:t> da </a:t>
            </a:r>
            <a:r>
              <a:rPr lang="en-US" sz="1800" dirty="0" err="1" smtClean="0"/>
              <a:t>contorno</a:t>
            </a:r>
            <a:r>
              <a:rPr lang="en-US" sz="1800" dirty="0" smtClean="0"/>
              <a:t> </a:t>
            </a:r>
            <a:r>
              <a:rPr lang="en-US" sz="1800" dirty="0" err="1" smtClean="0"/>
              <a:t>alla</a:t>
            </a:r>
            <a:r>
              <a:rPr lang="en-US" sz="1800" dirty="0" smtClean="0"/>
              <a:t> </a:t>
            </a:r>
            <a:r>
              <a:rPr lang="en-US" sz="1800" dirty="0" err="1" smtClean="0"/>
              <a:t>città</a:t>
            </a:r>
            <a:r>
              <a:rPr lang="en-US" sz="1800" dirty="0" smtClean="0"/>
              <a:t> e </a:t>
            </a:r>
            <a:r>
              <a:rPr lang="en-US" sz="1800" dirty="0" err="1" smtClean="0"/>
              <a:t>creano</a:t>
            </a:r>
            <a:r>
              <a:rPr lang="en-US" sz="1800" dirty="0" smtClean="0"/>
              <a:t> </a:t>
            </a:r>
            <a:r>
              <a:rPr lang="en-US" sz="1800" dirty="0" err="1" smtClean="0"/>
              <a:t>uno</a:t>
            </a:r>
            <a:r>
              <a:rPr lang="en-US" sz="1800" dirty="0" smtClean="0"/>
              <a:t> </a:t>
            </a:r>
            <a:r>
              <a:rPr lang="en-US" sz="1800" dirty="0" err="1" smtClean="0"/>
              <a:t>straordinario</a:t>
            </a:r>
            <a:r>
              <a:rPr lang="en-US" sz="1800" dirty="0" smtClean="0"/>
              <a:t> </a:t>
            </a:r>
            <a:r>
              <a:rPr lang="en-US" sz="1800" dirty="0" err="1" smtClean="0"/>
              <a:t>contrasto</a:t>
            </a:r>
            <a:r>
              <a:rPr lang="en-US" sz="1800" dirty="0" smtClean="0"/>
              <a:t> con le </a:t>
            </a:r>
            <a:r>
              <a:rPr lang="en-US" sz="1800" dirty="0" err="1" smtClean="0"/>
              <a:t>strutture</a:t>
            </a:r>
            <a:r>
              <a:rPr lang="en-US" sz="1800" dirty="0" smtClean="0"/>
              <a:t> </a:t>
            </a:r>
            <a:r>
              <a:rPr lang="en-US" sz="1800" dirty="0" err="1" smtClean="0"/>
              <a:t>moderne</a:t>
            </a:r>
            <a:r>
              <a:rPr lang="en-US" sz="1800" dirty="0" smtClean="0"/>
              <a:t> del </a:t>
            </a:r>
            <a:r>
              <a:rPr lang="en-US" sz="1800" dirty="0" err="1" smtClean="0"/>
              <a:t>lungomare</a:t>
            </a:r>
            <a:r>
              <a:rPr lang="en-US" sz="1800" dirty="0" smtClean="0"/>
              <a:t>.</a:t>
            </a:r>
            <a:br>
              <a:rPr lang="en-US" sz="1800" dirty="0" smtClean="0"/>
            </a:br>
            <a:r>
              <a:rPr lang="en-US" sz="1800" dirty="0" smtClean="0"/>
              <a:t>La </a:t>
            </a:r>
            <a:r>
              <a:rPr lang="en-US" sz="1800" dirty="0" err="1" smtClean="0"/>
              <a:t>città</a:t>
            </a:r>
            <a:r>
              <a:rPr lang="en-US" sz="1800" dirty="0" smtClean="0"/>
              <a:t> è </a:t>
            </a:r>
            <a:r>
              <a:rPr lang="en-US" sz="1800" dirty="0" err="1" smtClean="0"/>
              <a:t>famosa</a:t>
            </a:r>
            <a:r>
              <a:rPr lang="en-US" sz="1800" dirty="0" smtClean="0"/>
              <a:t> come </a:t>
            </a:r>
            <a:r>
              <a:rPr lang="en-US" sz="1800" dirty="0" err="1" smtClean="0"/>
              <a:t>snodo</a:t>
            </a:r>
            <a:r>
              <a:rPr lang="en-US" sz="1800" dirty="0" smtClean="0"/>
              <a:t> </a:t>
            </a:r>
            <a:r>
              <a:rPr lang="en-US" sz="1800" dirty="0" err="1" smtClean="0"/>
              <a:t>marittimo</a:t>
            </a:r>
            <a:r>
              <a:rPr lang="en-US" sz="1800" dirty="0" smtClean="0"/>
              <a:t> </a:t>
            </a:r>
            <a:r>
              <a:rPr lang="en-US" sz="1800" dirty="0" err="1" smtClean="0"/>
              <a:t>mondiale</a:t>
            </a:r>
            <a:r>
              <a:rPr lang="en-US" sz="1800" dirty="0" smtClean="0"/>
              <a:t>, </a:t>
            </a:r>
            <a:r>
              <a:rPr lang="en-US" sz="1800" dirty="0" err="1" smtClean="0"/>
              <a:t>principalmente</a:t>
            </a:r>
            <a:r>
              <a:rPr lang="en-US" sz="1800" dirty="0" smtClean="0"/>
              <a:t> come </a:t>
            </a:r>
            <a:r>
              <a:rPr lang="en-US" sz="1800" dirty="0" err="1" smtClean="0"/>
              <a:t>porto</a:t>
            </a:r>
            <a:r>
              <a:rPr lang="en-US" sz="1800" dirty="0" smtClean="0"/>
              <a:t> </a:t>
            </a:r>
            <a:r>
              <a:rPr lang="en-US" sz="1800" dirty="0" err="1" smtClean="0"/>
              <a:t>commerciale</a:t>
            </a:r>
            <a:r>
              <a:rPr lang="en-US" sz="1800" dirty="0" smtClean="0"/>
              <a:t> ma </a:t>
            </a:r>
            <a:r>
              <a:rPr lang="en-US" sz="1800" dirty="0" err="1" smtClean="0"/>
              <a:t>anche</a:t>
            </a:r>
            <a:r>
              <a:rPr lang="en-US" sz="1800" dirty="0" smtClean="0"/>
              <a:t> come </a:t>
            </a:r>
            <a:r>
              <a:rPr lang="en-US" sz="1800" dirty="0" err="1" smtClean="0"/>
              <a:t>sede</a:t>
            </a:r>
            <a:r>
              <a:rPr lang="en-US" sz="1800" dirty="0" smtClean="0"/>
              <a:t> di </a:t>
            </a:r>
            <a:r>
              <a:rPr lang="en-US" sz="1800" dirty="0" err="1" smtClean="0"/>
              <a:t>alcune</a:t>
            </a:r>
            <a:r>
              <a:rPr lang="en-US" sz="1800" dirty="0" smtClean="0"/>
              <a:t> </a:t>
            </a:r>
            <a:r>
              <a:rPr lang="en-US" sz="1800" dirty="0" err="1" smtClean="0"/>
              <a:t>delle</a:t>
            </a:r>
            <a:r>
              <a:rPr lang="en-US" sz="1800" dirty="0" smtClean="0"/>
              <a:t> </a:t>
            </a:r>
            <a:r>
              <a:rPr lang="en-US" sz="1800" dirty="0" err="1" smtClean="0"/>
              <a:t>maggiori</a:t>
            </a:r>
            <a:r>
              <a:rPr lang="en-US" sz="1800" dirty="0" smtClean="0"/>
              <a:t> </a:t>
            </a:r>
            <a:r>
              <a:rPr lang="en-US" sz="1800" dirty="0" err="1" smtClean="0"/>
              <a:t>compagnie</a:t>
            </a:r>
            <a:r>
              <a:rPr lang="en-US" sz="1800" dirty="0" smtClean="0"/>
              <a:t> da </a:t>
            </a:r>
            <a:r>
              <a:rPr lang="en-US" sz="1800" dirty="0" err="1" smtClean="0"/>
              <a:t>crociera</a:t>
            </a:r>
            <a:r>
              <a:rPr lang="en-US" sz="1800" dirty="0" smtClean="0"/>
              <a:t> al </a:t>
            </a:r>
            <a:r>
              <a:rPr lang="en-US" sz="1800" dirty="0" err="1" smtClean="0"/>
              <a:t>mondo</a:t>
            </a:r>
            <a:r>
              <a:rPr lang="en-US" sz="1800" dirty="0" smtClean="0"/>
              <a:t>. Southampton è </a:t>
            </a:r>
            <a:r>
              <a:rPr lang="en-US" sz="1800" dirty="0" err="1" smtClean="0"/>
              <a:t>inoltre</a:t>
            </a:r>
            <a:r>
              <a:rPr lang="en-US" sz="1800" dirty="0" smtClean="0"/>
              <a:t> la </a:t>
            </a:r>
            <a:r>
              <a:rPr lang="en-US" sz="1800" dirty="0" err="1" smtClean="0"/>
              <a:t>città</a:t>
            </a:r>
            <a:r>
              <a:rPr lang="en-US" sz="1800" dirty="0" smtClean="0"/>
              <a:t> </a:t>
            </a:r>
            <a:r>
              <a:rPr lang="en-US" sz="1800" dirty="0" err="1" smtClean="0"/>
              <a:t>dalla</a:t>
            </a:r>
            <a:r>
              <a:rPr lang="en-US" sz="1800" dirty="0" smtClean="0"/>
              <a:t> quale </a:t>
            </a:r>
            <a:r>
              <a:rPr lang="en-US" sz="1800" dirty="0" err="1" smtClean="0"/>
              <a:t>partì</a:t>
            </a:r>
            <a:r>
              <a:rPr lang="en-US" sz="1800" dirty="0" smtClean="0"/>
              <a:t> </a:t>
            </a:r>
            <a:r>
              <a:rPr lang="en-US" sz="1800" dirty="0" err="1" smtClean="0"/>
              <a:t>il</a:t>
            </a:r>
            <a:r>
              <a:rPr lang="en-US" sz="1800" dirty="0" smtClean="0"/>
              <a:t> Titanic per </a:t>
            </a:r>
            <a:r>
              <a:rPr lang="en-US" sz="1800" dirty="0" err="1" smtClean="0"/>
              <a:t>il</a:t>
            </a:r>
            <a:r>
              <a:rPr lang="en-US" sz="1800" dirty="0" smtClean="0"/>
              <a:t> </a:t>
            </a:r>
            <a:r>
              <a:rPr lang="en-US" sz="1800" dirty="0" err="1" smtClean="0"/>
              <a:t>suo</a:t>
            </a:r>
            <a:r>
              <a:rPr lang="en-US" sz="1800" dirty="0" smtClean="0"/>
              <a:t> </a:t>
            </a:r>
            <a:r>
              <a:rPr lang="en-US" sz="1800" dirty="0" err="1" smtClean="0"/>
              <a:t>sfortunato</a:t>
            </a:r>
            <a:r>
              <a:rPr lang="en-US" sz="1800" dirty="0" smtClean="0"/>
              <a:t> </a:t>
            </a:r>
            <a:r>
              <a:rPr lang="en-US" sz="1800" dirty="0" err="1" smtClean="0"/>
              <a:t>viaggio</a:t>
            </a:r>
            <a:r>
              <a:rPr lang="en-US" sz="1800" dirty="0" smtClean="0"/>
              <a:t> del 10 </a:t>
            </a:r>
            <a:r>
              <a:rPr lang="en-US" sz="1800" dirty="0" err="1" smtClean="0"/>
              <a:t>aprile</a:t>
            </a:r>
            <a:r>
              <a:rPr lang="en-US" sz="1800" dirty="0" smtClean="0"/>
              <a:t> 1912 a </a:t>
            </a:r>
            <a:r>
              <a:rPr lang="en-US" sz="1800" dirty="0" err="1" smtClean="0"/>
              <a:t>bordo</a:t>
            </a:r>
            <a:r>
              <a:rPr lang="en-US" sz="1800" dirty="0" smtClean="0"/>
              <a:t> ben 2.223 </a:t>
            </a:r>
            <a:r>
              <a:rPr lang="en-US" sz="1800" dirty="0" err="1" smtClean="0"/>
              <a:t>persone</a:t>
            </a:r>
            <a:r>
              <a:rPr lang="en-US" sz="1800" dirty="0" smtClean="0"/>
              <a:t>. Dei 1.517 </a:t>
            </a:r>
            <a:r>
              <a:rPr lang="en-US" sz="1800" dirty="0" err="1" smtClean="0"/>
              <a:t>passeggeri</a:t>
            </a:r>
            <a:r>
              <a:rPr lang="en-US" sz="1800" dirty="0" smtClean="0"/>
              <a:t> </a:t>
            </a:r>
            <a:r>
              <a:rPr lang="en-US" sz="1800" dirty="0" err="1" smtClean="0"/>
              <a:t>che</a:t>
            </a:r>
            <a:r>
              <a:rPr lang="en-US" sz="1800" dirty="0" smtClean="0"/>
              <a:t> </a:t>
            </a:r>
            <a:r>
              <a:rPr lang="en-US" sz="1800" dirty="0" err="1" smtClean="0"/>
              <a:t>persero</a:t>
            </a:r>
            <a:r>
              <a:rPr lang="en-US" sz="1800" dirty="0" smtClean="0"/>
              <a:t> la vita, </a:t>
            </a:r>
            <a:r>
              <a:rPr lang="en-US" sz="1800" dirty="0" err="1" smtClean="0"/>
              <a:t>più</a:t>
            </a:r>
            <a:r>
              <a:rPr lang="en-US" sz="1800" dirty="0" smtClean="0"/>
              <a:t> di un </a:t>
            </a:r>
            <a:r>
              <a:rPr lang="en-US" sz="1800" dirty="0" err="1" smtClean="0"/>
              <a:t>terzo</a:t>
            </a:r>
            <a:r>
              <a:rPr lang="en-US" sz="1800" dirty="0" smtClean="0"/>
              <a:t> era di Southampton.</a:t>
            </a:r>
            <a:br>
              <a:rPr lang="en-US" sz="1800" dirty="0" smtClean="0"/>
            </a:br>
            <a:r>
              <a:rPr lang="en-US" sz="1800" dirty="0" smtClean="0"/>
              <a:t/>
            </a:r>
            <a:br>
              <a:rPr lang="en-US" sz="1800" dirty="0" smtClean="0"/>
            </a:br>
            <a:r>
              <a:rPr lang="en-US" sz="1800" dirty="0" smtClean="0"/>
              <a:t>Il </a:t>
            </a:r>
            <a:r>
              <a:rPr lang="en-US" sz="1800" dirty="0" err="1" smtClean="0"/>
              <a:t>corso</a:t>
            </a:r>
            <a:r>
              <a:rPr lang="en-US" sz="1800" dirty="0" smtClean="0"/>
              <a:t> di </a:t>
            </a:r>
            <a:r>
              <a:rPr lang="en-US" sz="1800" dirty="0" err="1" smtClean="0"/>
              <a:t>inglese</a:t>
            </a:r>
            <a:r>
              <a:rPr lang="en-US" sz="1800" dirty="0" smtClean="0"/>
              <a:t> </a:t>
            </a:r>
            <a:r>
              <a:rPr lang="en-US" sz="1800" dirty="0" err="1" smtClean="0"/>
              <a:t>si</a:t>
            </a:r>
            <a:r>
              <a:rPr lang="en-US" sz="1800" dirty="0" smtClean="0"/>
              <a:t> </a:t>
            </a:r>
            <a:r>
              <a:rPr lang="en-US" sz="1800" dirty="0" err="1" smtClean="0"/>
              <a:t>svolgerà</a:t>
            </a:r>
            <a:r>
              <a:rPr lang="en-US" sz="1800" dirty="0" smtClean="0"/>
              <a:t> </a:t>
            </a:r>
            <a:r>
              <a:rPr lang="en-US" sz="1800" dirty="0" err="1" smtClean="0"/>
              <a:t>presso</a:t>
            </a:r>
            <a:r>
              <a:rPr lang="en-US" sz="1800" dirty="0" smtClean="0"/>
              <a:t> la Southampton </a:t>
            </a:r>
            <a:r>
              <a:rPr lang="en-US" sz="1800" dirty="0" err="1" smtClean="0"/>
              <a:t>Solent</a:t>
            </a:r>
            <a:r>
              <a:rPr lang="en-US" sz="1800" dirty="0" smtClean="0"/>
              <a:t> University, ben </a:t>
            </a:r>
            <a:r>
              <a:rPr lang="en-US" sz="1800" dirty="0" err="1" smtClean="0"/>
              <a:t>posizionata</a:t>
            </a:r>
            <a:r>
              <a:rPr lang="en-US" sz="1800" dirty="0" smtClean="0"/>
              <a:t> </a:t>
            </a:r>
            <a:r>
              <a:rPr lang="en-US" sz="1800" dirty="0" err="1" smtClean="0"/>
              <a:t>nel</a:t>
            </a:r>
            <a:r>
              <a:rPr lang="en-US" sz="1800" dirty="0" smtClean="0"/>
              <a:t> </a:t>
            </a:r>
            <a:r>
              <a:rPr lang="en-US" sz="1800" dirty="0" err="1" smtClean="0"/>
              <a:t>vibrante</a:t>
            </a:r>
            <a:r>
              <a:rPr lang="en-US" sz="1800" dirty="0" smtClean="0"/>
              <a:t> e </a:t>
            </a:r>
            <a:r>
              <a:rPr lang="en-US" sz="1800" dirty="0" err="1" smtClean="0"/>
              <a:t>vivace</a:t>
            </a:r>
            <a:r>
              <a:rPr lang="en-US" sz="1800" dirty="0" smtClean="0"/>
              <a:t> </a:t>
            </a:r>
            <a:r>
              <a:rPr lang="en-US" sz="1800" dirty="0" err="1" smtClean="0"/>
              <a:t>centro</a:t>
            </a:r>
            <a:r>
              <a:rPr lang="en-US" sz="1800" dirty="0" smtClean="0"/>
              <a:t> </a:t>
            </a:r>
            <a:r>
              <a:rPr lang="en-US" sz="1800" dirty="0" err="1" smtClean="0"/>
              <a:t>cittadino</a:t>
            </a:r>
            <a:r>
              <a:rPr lang="en-US" sz="1800" dirty="0" smtClean="0"/>
              <a:t>. Il campus </a:t>
            </a:r>
            <a:r>
              <a:rPr lang="en-US" sz="1800" dirty="0" err="1" smtClean="0"/>
              <a:t>principale</a:t>
            </a:r>
            <a:r>
              <a:rPr lang="en-US" sz="1800" dirty="0" smtClean="0"/>
              <a:t> </a:t>
            </a:r>
            <a:r>
              <a:rPr lang="en-US" sz="1800" dirty="0" err="1" smtClean="0"/>
              <a:t>si</a:t>
            </a:r>
            <a:r>
              <a:rPr lang="en-US" sz="1800" dirty="0" smtClean="0"/>
              <a:t> </a:t>
            </a:r>
            <a:r>
              <a:rPr lang="en-US" sz="1800" dirty="0" err="1" smtClean="0"/>
              <a:t>trova</a:t>
            </a:r>
            <a:r>
              <a:rPr lang="en-US" sz="1800" dirty="0" smtClean="0"/>
              <a:t> di </a:t>
            </a:r>
            <a:r>
              <a:rPr lang="en-US" sz="1800" dirty="0" err="1" smtClean="0"/>
              <a:t>fronte</a:t>
            </a:r>
            <a:r>
              <a:rPr lang="en-US" sz="1800" dirty="0" smtClean="0"/>
              <a:t> ad </a:t>
            </a:r>
            <a:r>
              <a:rPr lang="en-US" sz="1800" dirty="0" err="1" smtClean="0"/>
              <a:t>uno</a:t>
            </a:r>
            <a:r>
              <a:rPr lang="en-US" sz="1800" dirty="0" smtClean="0"/>
              <a:t> </a:t>
            </a:r>
            <a:r>
              <a:rPr lang="en-US" sz="1800" dirty="0" err="1" smtClean="0"/>
              <a:t>degli</a:t>
            </a:r>
            <a:r>
              <a:rPr lang="en-US" sz="1800" dirty="0" smtClean="0"/>
              <a:t> </a:t>
            </a:r>
            <a:r>
              <a:rPr lang="en-US" sz="1800" dirty="0" err="1" smtClean="0"/>
              <a:t>eleganti</a:t>
            </a:r>
            <a:r>
              <a:rPr lang="en-US" sz="1800" dirty="0" smtClean="0"/>
              <a:t> </a:t>
            </a:r>
            <a:r>
              <a:rPr lang="en-US" sz="1800" dirty="0" err="1" smtClean="0"/>
              <a:t>parchi</a:t>
            </a:r>
            <a:r>
              <a:rPr lang="en-US" sz="1800" dirty="0" smtClean="0"/>
              <a:t> </a:t>
            </a:r>
            <a:r>
              <a:rPr lang="en-US" sz="1800" dirty="0" err="1" smtClean="0"/>
              <a:t>cittadini</a:t>
            </a:r>
            <a:r>
              <a:rPr lang="en-US" sz="1800" dirty="0" smtClean="0"/>
              <a:t> </a:t>
            </a:r>
            <a:r>
              <a:rPr lang="en-US" sz="1800" dirty="0" err="1" smtClean="0"/>
              <a:t>che</a:t>
            </a:r>
            <a:r>
              <a:rPr lang="en-US" sz="1800" dirty="0" smtClean="0"/>
              <a:t> </a:t>
            </a:r>
            <a:r>
              <a:rPr lang="en-US" sz="1800" dirty="0" err="1" smtClean="0"/>
              <a:t>delimitano</a:t>
            </a:r>
            <a:r>
              <a:rPr lang="en-US" sz="1800" dirty="0" smtClean="0"/>
              <a:t> </a:t>
            </a:r>
            <a:r>
              <a:rPr lang="en-US" sz="1800" dirty="0" err="1" smtClean="0"/>
              <a:t>i</a:t>
            </a:r>
            <a:r>
              <a:rPr lang="en-US" sz="1800" dirty="0" smtClean="0"/>
              <a:t> </a:t>
            </a:r>
            <a:r>
              <a:rPr lang="en-US" sz="1800" dirty="0" err="1" smtClean="0"/>
              <a:t>confini</a:t>
            </a:r>
            <a:r>
              <a:rPr lang="en-US" sz="1800" dirty="0" smtClean="0"/>
              <a:t> del </a:t>
            </a:r>
            <a:r>
              <a:rPr lang="en-US" sz="1800" dirty="0" err="1" smtClean="0"/>
              <a:t>centro</a:t>
            </a:r>
            <a:r>
              <a:rPr lang="en-US" sz="1800" dirty="0" smtClean="0"/>
              <a:t> </a:t>
            </a:r>
            <a:r>
              <a:rPr lang="en-US" sz="1800" dirty="0" err="1" smtClean="0"/>
              <a:t>città</a:t>
            </a:r>
            <a:r>
              <a:rPr lang="en-US" sz="1800" dirty="0" smtClean="0"/>
              <a:t>. </a:t>
            </a:r>
            <a:r>
              <a:rPr lang="en-US" sz="1800" dirty="0" err="1" smtClean="0"/>
              <a:t>Tutte</a:t>
            </a:r>
            <a:r>
              <a:rPr lang="en-US" sz="1800" dirty="0" smtClean="0"/>
              <a:t> le </a:t>
            </a:r>
            <a:r>
              <a:rPr lang="en-US" sz="1800" dirty="0" err="1" smtClean="0"/>
              <a:t>attrazioni</a:t>
            </a:r>
            <a:r>
              <a:rPr lang="en-US" sz="1800" dirty="0" smtClean="0"/>
              <a:t> </a:t>
            </a:r>
            <a:r>
              <a:rPr lang="en-US" sz="1800" dirty="0" err="1" smtClean="0"/>
              <a:t>principali</a:t>
            </a:r>
            <a:r>
              <a:rPr lang="en-US" sz="1800" dirty="0" smtClean="0"/>
              <a:t> </a:t>
            </a:r>
            <a:r>
              <a:rPr lang="en-US" sz="1800" dirty="0" err="1" smtClean="0"/>
              <a:t>si</a:t>
            </a:r>
            <a:r>
              <a:rPr lang="en-US" sz="1800" dirty="0" smtClean="0"/>
              <a:t> </a:t>
            </a:r>
            <a:r>
              <a:rPr lang="en-US" sz="1800" dirty="0" err="1" smtClean="0"/>
              <a:t>trovano</a:t>
            </a:r>
            <a:r>
              <a:rPr lang="en-US" sz="1800" dirty="0" smtClean="0"/>
              <a:t> a breve </a:t>
            </a:r>
            <a:r>
              <a:rPr lang="en-US" sz="1800" dirty="0" err="1" smtClean="0"/>
              <a:t>distanza</a:t>
            </a:r>
            <a:r>
              <a:rPr lang="en-US" sz="1800" dirty="0" smtClean="0"/>
              <a:t> dal campus e </a:t>
            </a:r>
            <a:r>
              <a:rPr lang="en-US" sz="1800" dirty="0" err="1" smtClean="0"/>
              <a:t>sono</a:t>
            </a:r>
            <a:r>
              <a:rPr lang="en-US" sz="1800" dirty="0" smtClean="0"/>
              <a:t> </a:t>
            </a:r>
            <a:r>
              <a:rPr lang="en-US" sz="1800" dirty="0" err="1" smtClean="0"/>
              <a:t>raggiungibili</a:t>
            </a:r>
            <a:r>
              <a:rPr lang="en-US" sz="1800" dirty="0" smtClean="0"/>
              <a:t> a </a:t>
            </a:r>
            <a:r>
              <a:rPr lang="en-US" sz="1800" dirty="0" err="1" smtClean="0"/>
              <a:t>piedi</a:t>
            </a:r>
            <a:r>
              <a:rPr lang="en-US" sz="1800" dirty="0" smtClean="0"/>
              <a:t>. I </a:t>
            </a:r>
            <a:r>
              <a:rPr lang="en-US" sz="1800" dirty="0" err="1" smtClean="0"/>
              <a:t>pasti</a:t>
            </a:r>
            <a:r>
              <a:rPr lang="en-US" sz="1800" dirty="0" smtClean="0"/>
              <a:t> e </a:t>
            </a:r>
            <a:r>
              <a:rPr lang="en-US" sz="1800" dirty="0" err="1" smtClean="0"/>
              <a:t>alcune</a:t>
            </a:r>
            <a:r>
              <a:rPr lang="en-US" sz="1800" dirty="0" smtClean="0"/>
              <a:t> </a:t>
            </a:r>
            <a:r>
              <a:rPr lang="en-US" sz="1800" dirty="0" err="1" smtClean="0"/>
              <a:t>attività</a:t>
            </a:r>
            <a:r>
              <a:rPr lang="en-US" sz="1800" dirty="0" smtClean="0"/>
              <a:t> </a:t>
            </a:r>
            <a:r>
              <a:rPr lang="en-US" sz="1800" dirty="0" err="1" smtClean="0"/>
              <a:t>ricreative</a:t>
            </a:r>
            <a:r>
              <a:rPr lang="en-US" sz="1800" dirty="0" smtClean="0"/>
              <a:t> </a:t>
            </a:r>
            <a:r>
              <a:rPr lang="en-US" sz="1800" dirty="0" err="1" smtClean="0"/>
              <a:t>si</a:t>
            </a:r>
            <a:r>
              <a:rPr lang="en-US" sz="1800" dirty="0" smtClean="0"/>
              <a:t> </a:t>
            </a:r>
            <a:r>
              <a:rPr lang="en-US" sz="1800" dirty="0" err="1" smtClean="0"/>
              <a:t>svolgeranno</a:t>
            </a:r>
            <a:r>
              <a:rPr lang="en-US" sz="1800" dirty="0" smtClean="0"/>
              <a:t> </a:t>
            </a:r>
            <a:r>
              <a:rPr lang="en-US" sz="1800" dirty="0" err="1" smtClean="0"/>
              <a:t>all’interno</a:t>
            </a:r>
            <a:r>
              <a:rPr lang="en-US" sz="1800" dirty="0" smtClean="0"/>
              <a:t> del campus.</a:t>
            </a:r>
            <a:br>
              <a:rPr lang="en-US" sz="1800" dirty="0" smtClean="0"/>
            </a:br>
            <a:r>
              <a:rPr lang="en-US" sz="2000" dirty="0"/>
              <a:t/>
            </a:r>
            <a:br>
              <a:rPr lang="en-US" sz="2000" dirty="0"/>
            </a:br>
            <a:endParaRPr lang="it-IT" sz="2000" dirty="0"/>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3191" y="4806969"/>
            <a:ext cx="5715000" cy="1600200"/>
          </a:xfrm>
          <a:ln w="38100">
            <a:solidFill>
              <a:schemeClr val="tx1">
                <a:lumMod val="75000"/>
                <a:lumOff val="25000"/>
              </a:schemeClr>
            </a:solidFill>
          </a:ln>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9133" y="4210890"/>
            <a:ext cx="4185797" cy="2441715"/>
          </a:xfrm>
          <a:prstGeom prst="rect">
            <a:avLst/>
          </a:prstGeom>
          <a:ln w="38100">
            <a:solidFill>
              <a:schemeClr val="tx1">
                <a:lumMod val="75000"/>
                <a:lumOff val="25000"/>
              </a:schemeClr>
            </a:solidFill>
          </a:ln>
        </p:spPr>
      </p:pic>
    </p:spTree>
    <p:extLst>
      <p:ext uri="{BB962C8B-B14F-4D97-AF65-F5344CB8AC3E}">
        <p14:creationId xmlns:p14="http://schemas.microsoft.com/office/powerpoint/2010/main" val="2754361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22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2644775"/>
          </a:xfrm>
        </p:spPr>
        <p:txBody>
          <a:bodyPr>
            <a:normAutofit/>
          </a:bodyPr>
          <a:lstStyle/>
          <a:p>
            <a:pPr algn="ctr"/>
            <a:r>
              <a:rPr lang="it-IT" dirty="0" smtClean="0"/>
              <a:t>  </a:t>
            </a:r>
            <a:endParaRPr lang="it-IT" dirty="0"/>
          </a:p>
        </p:txBody>
      </p:sp>
      <p:sp>
        <p:nvSpPr>
          <p:cNvPr id="3" name="Segnaposto contenuto 2"/>
          <p:cNvSpPr>
            <a:spLocks noGrp="1"/>
          </p:cNvSpPr>
          <p:nvPr>
            <p:ph idx="1"/>
          </p:nvPr>
        </p:nvSpPr>
        <p:spPr>
          <a:xfrm>
            <a:off x="838200" y="4114799"/>
            <a:ext cx="10515600" cy="2499757"/>
          </a:xfrm>
        </p:spPr>
        <p:txBody>
          <a:bodyPr>
            <a:normAutofit fontScale="92500" lnSpcReduction="10000"/>
          </a:bodyPr>
          <a:lstStyle/>
          <a:p>
            <a:r>
              <a:rPr lang="en-US" sz="2000" dirty="0" err="1" smtClean="0">
                <a:latin typeface="+mj-lt"/>
              </a:rPr>
              <a:t>L’alloggio</a:t>
            </a:r>
            <a:r>
              <a:rPr lang="en-US" sz="2000" dirty="0" smtClean="0">
                <a:latin typeface="+mj-lt"/>
              </a:rPr>
              <a:t> è </a:t>
            </a:r>
            <a:r>
              <a:rPr lang="en-US" sz="2000" dirty="0" err="1" smtClean="0">
                <a:latin typeface="+mj-lt"/>
              </a:rPr>
              <a:t>previsto</a:t>
            </a:r>
            <a:r>
              <a:rPr lang="en-US" sz="2000" dirty="0" smtClean="0">
                <a:latin typeface="+mj-lt"/>
              </a:rPr>
              <a:t> </a:t>
            </a:r>
            <a:r>
              <a:rPr lang="en-US" sz="2000" dirty="0" err="1" smtClean="0">
                <a:latin typeface="+mj-lt"/>
              </a:rPr>
              <a:t>presso</a:t>
            </a:r>
            <a:r>
              <a:rPr lang="en-US" sz="2000" dirty="0" smtClean="0">
                <a:latin typeface="+mj-lt"/>
              </a:rPr>
              <a:t> la </a:t>
            </a:r>
            <a:r>
              <a:rPr lang="en-US" sz="2000" dirty="0" err="1" smtClean="0">
                <a:latin typeface="+mj-lt"/>
              </a:rPr>
              <a:t>residenza</a:t>
            </a:r>
            <a:r>
              <a:rPr lang="en-US" sz="2000" dirty="0" smtClean="0">
                <a:latin typeface="+mj-lt"/>
              </a:rPr>
              <a:t> Lucia </a:t>
            </a:r>
            <a:r>
              <a:rPr lang="en-US" sz="2000" dirty="0">
                <a:latin typeface="+mj-lt"/>
              </a:rPr>
              <a:t>Foster Welch Hall </a:t>
            </a:r>
            <a:r>
              <a:rPr lang="en-US" sz="2000" dirty="0" err="1" smtClean="0">
                <a:latin typeface="+mj-lt"/>
              </a:rPr>
              <a:t>che</a:t>
            </a:r>
            <a:r>
              <a:rPr lang="en-US" sz="2000" dirty="0" smtClean="0">
                <a:latin typeface="+mj-lt"/>
              </a:rPr>
              <a:t> </a:t>
            </a:r>
            <a:r>
              <a:rPr lang="en-US" sz="2000" dirty="0" err="1" smtClean="0">
                <a:latin typeface="+mj-lt"/>
              </a:rPr>
              <a:t>si</a:t>
            </a:r>
            <a:r>
              <a:rPr lang="en-US" sz="2000" dirty="0" smtClean="0">
                <a:latin typeface="+mj-lt"/>
              </a:rPr>
              <a:t> </a:t>
            </a:r>
            <a:r>
              <a:rPr lang="en-US" sz="2000" dirty="0" err="1" smtClean="0">
                <a:latin typeface="+mj-lt"/>
              </a:rPr>
              <a:t>trova</a:t>
            </a:r>
            <a:r>
              <a:rPr lang="en-US" sz="2000" dirty="0" smtClean="0">
                <a:latin typeface="+mj-lt"/>
              </a:rPr>
              <a:t> </a:t>
            </a:r>
            <a:r>
              <a:rPr lang="en-US" sz="2000" dirty="0" err="1" smtClean="0">
                <a:latin typeface="+mj-lt"/>
              </a:rPr>
              <a:t>tra</a:t>
            </a:r>
            <a:r>
              <a:rPr lang="en-US" sz="2000" dirty="0" smtClean="0">
                <a:latin typeface="+mj-lt"/>
              </a:rPr>
              <a:t> </a:t>
            </a:r>
            <a:r>
              <a:rPr lang="en-US" sz="2000" dirty="0" err="1" smtClean="0">
                <a:latin typeface="+mj-lt"/>
              </a:rPr>
              <a:t>l’Ocean</a:t>
            </a:r>
            <a:r>
              <a:rPr lang="en-US" sz="2000" dirty="0" smtClean="0">
                <a:latin typeface="+mj-lt"/>
              </a:rPr>
              <a:t> </a:t>
            </a:r>
            <a:r>
              <a:rPr lang="en-US" sz="2000" dirty="0">
                <a:latin typeface="+mj-lt"/>
              </a:rPr>
              <a:t>Village Marina </a:t>
            </a:r>
            <a:r>
              <a:rPr lang="en-US" sz="2000" dirty="0" err="1" smtClean="0">
                <a:latin typeface="+mj-lt"/>
              </a:rPr>
              <a:t>famoso</a:t>
            </a:r>
            <a:r>
              <a:rPr lang="en-US" sz="2000" dirty="0" smtClean="0">
                <a:latin typeface="+mj-lt"/>
              </a:rPr>
              <a:t> per  </a:t>
            </a:r>
            <a:r>
              <a:rPr lang="en-US" sz="2000" dirty="0" err="1" smtClean="0">
                <a:latin typeface="+mj-lt"/>
              </a:rPr>
              <a:t>i</a:t>
            </a:r>
            <a:r>
              <a:rPr lang="en-US" sz="2000" dirty="0" smtClean="0">
                <a:latin typeface="+mj-lt"/>
              </a:rPr>
              <a:t> </a:t>
            </a:r>
            <a:r>
              <a:rPr lang="en-US" sz="2000" dirty="0" err="1" smtClean="0">
                <a:latin typeface="+mj-lt"/>
              </a:rPr>
              <a:t>suoi</a:t>
            </a:r>
            <a:r>
              <a:rPr lang="en-US" sz="2000" dirty="0" smtClean="0">
                <a:latin typeface="+mj-lt"/>
              </a:rPr>
              <a:t> </a:t>
            </a:r>
            <a:r>
              <a:rPr lang="en-US" sz="2000" dirty="0" err="1" smtClean="0">
                <a:latin typeface="+mj-lt"/>
              </a:rPr>
              <a:t>caffè</a:t>
            </a:r>
            <a:r>
              <a:rPr lang="en-US" sz="2000" dirty="0" smtClean="0">
                <a:latin typeface="+mj-lt"/>
              </a:rPr>
              <a:t>, cinema e </a:t>
            </a:r>
            <a:r>
              <a:rPr lang="en-US" sz="2000" dirty="0" err="1" smtClean="0">
                <a:latin typeface="+mj-lt"/>
              </a:rPr>
              <a:t>imbarcazioni</a:t>
            </a:r>
            <a:r>
              <a:rPr lang="en-US" sz="2000" dirty="0">
                <a:latin typeface="+mj-lt"/>
              </a:rPr>
              <a:t>,</a:t>
            </a:r>
            <a:r>
              <a:rPr lang="en-US" sz="2000" dirty="0" smtClean="0">
                <a:latin typeface="+mj-lt"/>
              </a:rPr>
              <a:t> </a:t>
            </a:r>
            <a:r>
              <a:rPr lang="en-US" sz="2000" dirty="0" err="1" smtClean="0">
                <a:latin typeface="+mj-lt"/>
              </a:rPr>
              <a:t>ed</a:t>
            </a:r>
            <a:r>
              <a:rPr lang="en-US" sz="2000" dirty="0" smtClean="0">
                <a:latin typeface="+mj-lt"/>
              </a:rPr>
              <a:t> </a:t>
            </a:r>
            <a:r>
              <a:rPr lang="en-US" sz="2000" dirty="0" err="1" smtClean="0">
                <a:latin typeface="+mj-lt"/>
              </a:rPr>
              <a:t>il</a:t>
            </a:r>
            <a:r>
              <a:rPr lang="en-US" sz="2000" dirty="0" smtClean="0">
                <a:latin typeface="+mj-lt"/>
              </a:rPr>
              <a:t> </a:t>
            </a:r>
            <a:r>
              <a:rPr lang="en-US" sz="2000" dirty="0" err="1" smtClean="0">
                <a:latin typeface="+mj-lt"/>
              </a:rPr>
              <a:t>centro</a:t>
            </a:r>
            <a:r>
              <a:rPr lang="en-US" sz="2000" dirty="0" smtClean="0">
                <a:latin typeface="+mj-lt"/>
              </a:rPr>
              <a:t> </a:t>
            </a:r>
            <a:r>
              <a:rPr lang="en-US" sz="2000" dirty="0" err="1" smtClean="0">
                <a:latin typeface="+mj-lt"/>
              </a:rPr>
              <a:t>città</a:t>
            </a:r>
            <a:r>
              <a:rPr lang="en-US" sz="2000" dirty="0" smtClean="0">
                <a:latin typeface="+mj-lt"/>
              </a:rPr>
              <a:t>. </a:t>
            </a:r>
            <a:r>
              <a:rPr lang="en-US" sz="2000" dirty="0" err="1" smtClean="0">
                <a:latin typeface="+mj-lt"/>
              </a:rPr>
              <a:t>Dalla</a:t>
            </a:r>
            <a:r>
              <a:rPr lang="en-US" sz="2000" dirty="0" smtClean="0">
                <a:latin typeface="+mj-lt"/>
              </a:rPr>
              <a:t> </a:t>
            </a:r>
            <a:r>
              <a:rPr lang="en-US" sz="2000" dirty="0" err="1" smtClean="0">
                <a:latin typeface="+mj-lt"/>
              </a:rPr>
              <a:t>residenza</a:t>
            </a:r>
            <a:r>
              <a:rPr lang="en-US" sz="2000" dirty="0" smtClean="0">
                <a:latin typeface="+mj-lt"/>
              </a:rPr>
              <a:t> </a:t>
            </a:r>
            <a:r>
              <a:rPr lang="en-US" sz="2000" dirty="0" err="1" smtClean="0">
                <a:latin typeface="+mj-lt"/>
              </a:rPr>
              <a:t>sarà</a:t>
            </a:r>
            <a:r>
              <a:rPr lang="en-US" sz="2000" dirty="0" smtClean="0">
                <a:latin typeface="+mj-lt"/>
              </a:rPr>
              <a:t> </a:t>
            </a:r>
            <a:r>
              <a:rPr lang="en-US" sz="2000" dirty="0" err="1" smtClean="0">
                <a:latin typeface="+mj-lt"/>
              </a:rPr>
              <a:t>possibile</a:t>
            </a:r>
            <a:r>
              <a:rPr lang="en-US" sz="2000" dirty="0" smtClean="0">
                <a:latin typeface="+mj-lt"/>
              </a:rPr>
              <a:t> </a:t>
            </a:r>
            <a:r>
              <a:rPr lang="en-US" sz="2000" dirty="0" err="1" smtClean="0">
                <a:latin typeface="+mj-lt"/>
              </a:rPr>
              <a:t>raggiungere</a:t>
            </a:r>
            <a:r>
              <a:rPr lang="en-US" sz="2000" dirty="0" smtClean="0">
                <a:latin typeface="+mj-lt"/>
              </a:rPr>
              <a:t> in soli 15 </a:t>
            </a:r>
            <a:r>
              <a:rPr lang="en-US" sz="2000" dirty="0" err="1" smtClean="0">
                <a:latin typeface="+mj-lt"/>
              </a:rPr>
              <a:t>minuti</a:t>
            </a:r>
            <a:r>
              <a:rPr lang="en-US" sz="2000" dirty="0" smtClean="0">
                <a:latin typeface="+mj-lt"/>
              </a:rPr>
              <a:t> a </a:t>
            </a:r>
            <a:r>
              <a:rPr lang="en-US" sz="2000" dirty="0" err="1" smtClean="0">
                <a:latin typeface="+mj-lt"/>
              </a:rPr>
              <a:t>piedi</a:t>
            </a:r>
            <a:r>
              <a:rPr lang="en-US" sz="2000" dirty="0" smtClean="0">
                <a:latin typeface="+mj-lt"/>
              </a:rPr>
              <a:t> </a:t>
            </a:r>
            <a:r>
              <a:rPr lang="en-US" sz="2000" dirty="0" err="1" smtClean="0">
                <a:latin typeface="+mj-lt"/>
              </a:rPr>
              <a:t>gli</a:t>
            </a:r>
            <a:r>
              <a:rPr lang="en-US" sz="2000" dirty="0" smtClean="0">
                <a:latin typeface="+mj-lt"/>
              </a:rPr>
              <a:t> </a:t>
            </a:r>
            <a:r>
              <a:rPr lang="en-US" sz="2000" dirty="0" err="1" smtClean="0">
                <a:latin typeface="+mj-lt"/>
              </a:rPr>
              <a:t>edifici</a:t>
            </a:r>
            <a:r>
              <a:rPr lang="en-US" sz="2000" dirty="0" smtClean="0">
                <a:latin typeface="+mj-lt"/>
              </a:rPr>
              <a:t> del campus East Park Terrace.</a:t>
            </a:r>
            <a:endParaRPr lang="en-US" sz="2000" dirty="0">
              <a:latin typeface="+mj-lt"/>
            </a:endParaRPr>
          </a:p>
          <a:p>
            <a:r>
              <a:rPr lang="en-US" sz="2000" dirty="0" err="1" smtClean="0">
                <a:latin typeface="+mj-lt"/>
              </a:rPr>
              <a:t>Gli</a:t>
            </a:r>
            <a:r>
              <a:rPr lang="en-US" sz="2000" dirty="0" smtClean="0">
                <a:latin typeface="+mj-lt"/>
              </a:rPr>
              <a:t> </a:t>
            </a:r>
            <a:r>
              <a:rPr lang="en-US" sz="2000" dirty="0" err="1" smtClean="0">
                <a:latin typeface="+mj-lt"/>
              </a:rPr>
              <a:t>studenti</a:t>
            </a:r>
            <a:r>
              <a:rPr lang="en-US" sz="2000" dirty="0" smtClean="0">
                <a:latin typeface="+mj-lt"/>
              </a:rPr>
              <a:t> </a:t>
            </a:r>
            <a:r>
              <a:rPr lang="en-US" sz="2000" dirty="0" err="1" smtClean="0">
                <a:latin typeface="+mj-lt"/>
              </a:rPr>
              <a:t>alloggeranno</a:t>
            </a:r>
            <a:r>
              <a:rPr lang="en-US" sz="2000" dirty="0" smtClean="0">
                <a:latin typeface="+mj-lt"/>
              </a:rPr>
              <a:t> in </a:t>
            </a:r>
            <a:r>
              <a:rPr lang="en-US" sz="2000" dirty="0" err="1" smtClean="0">
                <a:latin typeface="+mj-lt"/>
              </a:rPr>
              <a:t>camere</a:t>
            </a:r>
            <a:r>
              <a:rPr lang="en-US" sz="2000" dirty="0" smtClean="0">
                <a:latin typeface="+mj-lt"/>
              </a:rPr>
              <a:t> </a:t>
            </a:r>
            <a:r>
              <a:rPr lang="en-US" sz="2000" dirty="0" err="1" smtClean="0">
                <a:latin typeface="+mj-lt"/>
              </a:rPr>
              <a:t>singole</a:t>
            </a:r>
            <a:r>
              <a:rPr lang="en-US" sz="2000" dirty="0" smtClean="0">
                <a:latin typeface="+mj-lt"/>
              </a:rPr>
              <a:t> </a:t>
            </a:r>
            <a:r>
              <a:rPr lang="en-US" sz="2000" dirty="0" err="1" smtClean="0">
                <a:latin typeface="+mj-lt"/>
              </a:rPr>
              <a:t>dotate</a:t>
            </a:r>
            <a:r>
              <a:rPr lang="en-US" sz="2000" dirty="0" smtClean="0">
                <a:latin typeface="+mj-lt"/>
              </a:rPr>
              <a:t> di </a:t>
            </a:r>
            <a:r>
              <a:rPr lang="en-US" sz="2000" dirty="0" err="1" smtClean="0">
                <a:latin typeface="+mj-lt"/>
              </a:rPr>
              <a:t>servizio</a:t>
            </a:r>
            <a:r>
              <a:rPr lang="en-US" sz="2000" dirty="0" smtClean="0">
                <a:latin typeface="+mj-lt"/>
              </a:rPr>
              <a:t> </a:t>
            </a:r>
            <a:r>
              <a:rPr lang="en-US" sz="2000" dirty="0" err="1" smtClean="0">
                <a:latin typeface="+mj-lt"/>
              </a:rPr>
              <a:t>privato</a:t>
            </a:r>
            <a:r>
              <a:rPr lang="en-US" sz="2000" dirty="0" smtClean="0">
                <a:latin typeface="+mj-lt"/>
              </a:rPr>
              <a:t>. </a:t>
            </a:r>
            <a:r>
              <a:rPr lang="en-US" sz="2000" dirty="0" err="1" smtClean="0">
                <a:latin typeface="+mj-lt"/>
              </a:rPr>
              <a:t>Lenzuola</a:t>
            </a:r>
            <a:r>
              <a:rPr lang="en-US" sz="2000" dirty="0" smtClean="0">
                <a:latin typeface="+mj-lt"/>
              </a:rPr>
              <a:t> e </a:t>
            </a:r>
            <a:r>
              <a:rPr lang="en-US" sz="2000" dirty="0" err="1" smtClean="0">
                <a:latin typeface="+mj-lt"/>
              </a:rPr>
              <a:t>asciugamani</a:t>
            </a:r>
            <a:r>
              <a:rPr lang="en-US" sz="2000" dirty="0" smtClean="0">
                <a:latin typeface="+mj-lt"/>
              </a:rPr>
              <a:t> </a:t>
            </a:r>
            <a:r>
              <a:rPr lang="en-US" sz="2000" dirty="0" err="1" smtClean="0">
                <a:latin typeface="+mj-lt"/>
              </a:rPr>
              <a:t>verranno</a:t>
            </a:r>
            <a:r>
              <a:rPr lang="en-US" sz="2000" dirty="0" smtClean="0">
                <a:latin typeface="+mj-lt"/>
              </a:rPr>
              <a:t> </a:t>
            </a:r>
            <a:r>
              <a:rPr lang="en-US" sz="2000" dirty="0" err="1" smtClean="0">
                <a:latin typeface="+mj-lt"/>
              </a:rPr>
              <a:t>offerti</a:t>
            </a:r>
            <a:r>
              <a:rPr lang="en-US" sz="2000" dirty="0" smtClean="0">
                <a:latin typeface="+mj-lt"/>
              </a:rPr>
              <a:t> </a:t>
            </a:r>
            <a:r>
              <a:rPr lang="en-US" sz="2000" dirty="0" err="1" smtClean="0">
                <a:latin typeface="+mj-lt"/>
              </a:rPr>
              <a:t>dalla</a:t>
            </a:r>
            <a:r>
              <a:rPr lang="en-US" sz="2000" dirty="0" smtClean="0">
                <a:latin typeface="+mj-lt"/>
              </a:rPr>
              <a:t> </a:t>
            </a:r>
            <a:r>
              <a:rPr lang="en-US" sz="2000" dirty="0" err="1" smtClean="0">
                <a:latin typeface="+mj-lt"/>
              </a:rPr>
              <a:t>struttura</a:t>
            </a:r>
            <a:r>
              <a:rPr lang="en-US" sz="2000" dirty="0" smtClean="0">
                <a:latin typeface="+mj-lt"/>
              </a:rPr>
              <a:t>, le </a:t>
            </a:r>
            <a:r>
              <a:rPr lang="en-US" sz="2000" dirty="0" err="1" smtClean="0">
                <a:latin typeface="+mj-lt"/>
              </a:rPr>
              <a:t>camere</a:t>
            </a:r>
            <a:r>
              <a:rPr lang="en-US" sz="2000" dirty="0" smtClean="0">
                <a:latin typeface="+mj-lt"/>
              </a:rPr>
              <a:t> </a:t>
            </a:r>
            <a:r>
              <a:rPr lang="en-US" sz="2000" dirty="0" err="1" smtClean="0">
                <a:latin typeface="+mj-lt"/>
              </a:rPr>
              <a:t>vengono</a:t>
            </a:r>
            <a:r>
              <a:rPr lang="en-US" sz="2000" dirty="0" smtClean="0">
                <a:latin typeface="+mj-lt"/>
              </a:rPr>
              <a:t> </a:t>
            </a:r>
            <a:r>
              <a:rPr lang="en-US" sz="2000" dirty="0" err="1" smtClean="0">
                <a:latin typeface="+mj-lt"/>
              </a:rPr>
              <a:t>pulite</a:t>
            </a:r>
            <a:r>
              <a:rPr lang="en-US" sz="2000" dirty="0" smtClean="0">
                <a:latin typeface="+mj-lt"/>
              </a:rPr>
              <a:t> </a:t>
            </a:r>
            <a:r>
              <a:rPr lang="en-US" sz="2000" dirty="0" err="1" smtClean="0">
                <a:latin typeface="+mj-lt"/>
              </a:rPr>
              <a:t>regolarmente</a:t>
            </a:r>
            <a:r>
              <a:rPr lang="en-US" sz="2000" dirty="0" smtClean="0">
                <a:latin typeface="+mj-lt"/>
              </a:rPr>
              <a:t> e le </a:t>
            </a:r>
            <a:r>
              <a:rPr lang="en-US" sz="2000" dirty="0" err="1" smtClean="0">
                <a:latin typeface="+mj-lt"/>
              </a:rPr>
              <a:t>lenzuola</a:t>
            </a:r>
            <a:r>
              <a:rPr lang="en-US" sz="2000" dirty="0" smtClean="0">
                <a:latin typeface="+mj-lt"/>
              </a:rPr>
              <a:t> </a:t>
            </a:r>
            <a:r>
              <a:rPr lang="en-US" sz="2000" dirty="0" err="1" smtClean="0">
                <a:latin typeface="+mj-lt"/>
              </a:rPr>
              <a:t>vengono</a:t>
            </a:r>
            <a:r>
              <a:rPr lang="en-US" sz="2000" dirty="0" smtClean="0">
                <a:latin typeface="+mj-lt"/>
              </a:rPr>
              <a:t> </a:t>
            </a:r>
            <a:r>
              <a:rPr lang="en-US" sz="2000" dirty="0" err="1" smtClean="0">
                <a:latin typeface="+mj-lt"/>
              </a:rPr>
              <a:t>cambiate</a:t>
            </a:r>
            <a:r>
              <a:rPr lang="en-US" sz="2000" dirty="0" smtClean="0">
                <a:latin typeface="+mj-lt"/>
              </a:rPr>
              <a:t> </a:t>
            </a:r>
            <a:r>
              <a:rPr lang="en-US" sz="2000" dirty="0" err="1" smtClean="0">
                <a:latin typeface="+mj-lt"/>
              </a:rPr>
              <a:t>tutte</a:t>
            </a:r>
            <a:r>
              <a:rPr lang="en-US" sz="2000" dirty="0" smtClean="0">
                <a:latin typeface="+mj-lt"/>
              </a:rPr>
              <a:t> le </a:t>
            </a:r>
            <a:r>
              <a:rPr lang="en-US" sz="2000" dirty="0" err="1" smtClean="0">
                <a:latin typeface="+mj-lt"/>
              </a:rPr>
              <a:t>settimane</a:t>
            </a:r>
            <a:r>
              <a:rPr lang="en-US" sz="2000" dirty="0" smtClean="0">
                <a:latin typeface="+mj-lt"/>
              </a:rPr>
              <a:t>. I </a:t>
            </a:r>
            <a:r>
              <a:rPr lang="en-US" sz="2000" dirty="0" err="1" smtClean="0">
                <a:latin typeface="+mj-lt"/>
              </a:rPr>
              <a:t>pasti</a:t>
            </a:r>
            <a:r>
              <a:rPr lang="en-US" sz="2000" dirty="0" smtClean="0">
                <a:latin typeface="+mj-lt"/>
              </a:rPr>
              <a:t> </a:t>
            </a:r>
            <a:r>
              <a:rPr lang="en-US" sz="2000" dirty="0" err="1" smtClean="0">
                <a:latin typeface="+mj-lt"/>
              </a:rPr>
              <a:t>seguono</a:t>
            </a:r>
            <a:r>
              <a:rPr lang="en-US" sz="2000" dirty="0" smtClean="0">
                <a:latin typeface="+mj-lt"/>
              </a:rPr>
              <a:t> la formula del self-service; </a:t>
            </a:r>
            <a:r>
              <a:rPr lang="en-US" sz="2000" dirty="0" err="1" smtClean="0">
                <a:latin typeface="+mj-lt"/>
              </a:rPr>
              <a:t>verrà</a:t>
            </a:r>
            <a:r>
              <a:rPr lang="en-US" sz="2000" dirty="0" smtClean="0">
                <a:latin typeface="+mj-lt"/>
              </a:rPr>
              <a:t> </a:t>
            </a:r>
            <a:r>
              <a:rPr lang="en-US" sz="2000" dirty="0" err="1" smtClean="0">
                <a:latin typeface="+mj-lt"/>
              </a:rPr>
              <a:t>servita</a:t>
            </a:r>
            <a:r>
              <a:rPr lang="en-US" sz="2000" dirty="0" smtClean="0">
                <a:latin typeface="+mj-lt"/>
              </a:rPr>
              <a:t> </a:t>
            </a:r>
            <a:r>
              <a:rPr lang="en-US" sz="2000" dirty="0" err="1" smtClean="0">
                <a:latin typeface="+mj-lt"/>
              </a:rPr>
              <a:t>un’ampia</a:t>
            </a:r>
            <a:r>
              <a:rPr lang="en-US" sz="2000" dirty="0" smtClean="0">
                <a:latin typeface="+mj-lt"/>
              </a:rPr>
              <a:t> </a:t>
            </a:r>
            <a:r>
              <a:rPr lang="en-US" sz="2000" dirty="0" err="1" smtClean="0">
                <a:latin typeface="+mj-lt"/>
              </a:rPr>
              <a:t>scelta</a:t>
            </a:r>
            <a:r>
              <a:rPr lang="en-US" sz="2000" dirty="0" smtClean="0">
                <a:latin typeface="+mj-lt"/>
              </a:rPr>
              <a:t> di </a:t>
            </a:r>
            <a:r>
              <a:rPr lang="en-US" sz="2000" dirty="0" err="1" smtClean="0">
                <a:latin typeface="+mj-lt"/>
              </a:rPr>
              <a:t>piatti</a:t>
            </a:r>
            <a:r>
              <a:rPr lang="en-US" sz="2000" dirty="0" smtClean="0">
                <a:latin typeface="+mj-lt"/>
              </a:rPr>
              <a:t> di </a:t>
            </a:r>
            <a:r>
              <a:rPr lang="en-US" sz="2000" dirty="0" err="1" smtClean="0">
                <a:latin typeface="+mj-lt"/>
              </a:rPr>
              <a:t>ottimo</a:t>
            </a:r>
            <a:r>
              <a:rPr lang="en-US" sz="2000" dirty="0" smtClean="0">
                <a:latin typeface="+mj-lt"/>
              </a:rPr>
              <a:t> </a:t>
            </a:r>
            <a:r>
              <a:rPr lang="en-US" sz="2000" dirty="0" err="1" smtClean="0">
                <a:latin typeface="+mj-lt"/>
              </a:rPr>
              <a:t>livello</a:t>
            </a:r>
            <a:r>
              <a:rPr lang="en-US" sz="2000" dirty="0" smtClean="0">
                <a:latin typeface="+mj-lt"/>
              </a:rPr>
              <a:t>. I </a:t>
            </a:r>
            <a:r>
              <a:rPr lang="en-US" sz="2000" dirty="0" err="1" smtClean="0">
                <a:latin typeface="+mj-lt"/>
              </a:rPr>
              <a:t>ragazzi</a:t>
            </a:r>
            <a:r>
              <a:rPr lang="en-US" sz="2000" dirty="0" smtClean="0">
                <a:latin typeface="+mj-lt"/>
              </a:rPr>
              <a:t> </a:t>
            </a:r>
            <a:r>
              <a:rPr lang="en-US" sz="2000" dirty="0" err="1" smtClean="0">
                <a:latin typeface="+mj-lt"/>
              </a:rPr>
              <a:t>riceveranno</a:t>
            </a:r>
            <a:r>
              <a:rPr lang="en-US" sz="2000" dirty="0" smtClean="0">
                <a:latin typeface="+mj-lt"/>
              </a:rPr>
              <a:t> </a:t>
            </a:r>
            <a:r>
              <a:rPr lang="en-US" sz="2000" dirty="0" err="1" smtClean="0">
                <a:latin typeface="+mj-lt"/>
              </a:rPr>
              <a:t>servizio</a:t>
            </a:r>
            <a:r>
              <a:rPr lang="en-US" sz="2000" dirty="0" smtClean="0">
                <a:latin typeface="+mj-lt"/>
              </a:rPr>
              <a:t> di </a:t>
            </a:r>
            <a:r>
              <a:rPr lang="en-US" sz="2000" dirty="0" err="1" smtClean="0">
                <a:latin typeface="+mj-lt"/>
              </a:rPr>
              <a:t>pensione</a:t>
            </a:r>
            <a:r>
              <a:rPr lang="en-US" sz="2000" dirty="0" smtClean="0">
                <a:latin typeface="+mj-lt"/>
              </a:rPr>
              <a:t> </a:t>
            </a:r>
            <a:r>
              <a:rPr lang="en-US" sz="2000" dirty="0" err="1" smtClean="0">
                <a:latin typeface="+mj-lt"/>
              </a:rPr>
              <a:t>completa</a:t>
            </a:r>
            <a:r>
              <a:rPr lang="en-US" sz="2000" dirty="0" smtClean="0">
                <a:latin typeface="+mj-lt"/>
              </a:rPr>
              <a:t> con </a:t>
            </a:r>
            <a:r>
              <a:rPr lang="en-US" sz="2000" dirty="0" err="1" smtClean="0">
                <a:latin typeface="+mj-lt"/>
              </a:rPr>
              <a:t>il</a:t>
            </a:r>
            <a:r>
              <a:rPr lang="en-US" sz="2000" dirty="0" smtClean="0">
                <a:latin typeface="+mj-lt"/>
              </a:rPr>
              <a:t> packed lunch per </a:t>
            </a:r>
            <a:r>
              <a:rPr lang="en-US" sz="2000" dirty="0" err="1" smtClean="0">
                <a:latin typeface="+mj-lt"/>
              </a:rPr>
              <a:t>i</a:t>
            </a:r>
            <a:r>
              <a:rPr lang="en-US" sz="2000" dirty="0" smtClean="0">
                <a:latin typeface="+mj-lt"/>
              </a:rPr>
              <a:t> </a:t>
            </a:r>
            <a:r>
              <a:rPr lang="en-US" sz="2000" dirty="0" err="1" smtClean="0">
                <a:latin typeface="+mj-lt"/>
              </a:rPr>
              <a:t>giorni</a:t>
            </a:r>
            <a:r>
              <a:rPr lang="en-US" sz="2000" dirty="0" smtClean="0">
                <a:latin typeface="+mj-lt"/>
              </a:rPr>
              <a:t> in cui </a:t>
            </a:r>
            <a:r>
              <a:rPr lang="en-US" sz="2000" dirty="0" err="1" smtClean="0">
                <a:latin typeface="+mj-lt"/>
              </a:rPr>
              <a:t>sono</a:t>
            </a:r>
            <a:r>
              <a:rPr lang="en-US" sz="2000" dirty="0" smtClean="0">
                <a:latin typeface="+mj-lt"/>
              </a:rPr>
              <a:t> </a:t>
            </a:r>
            <a:r>
              <a:rPr lang="en-US" sz="2000" dirty="0" err="1" smtClean="0">
                <a:latin typeface="+mj-lt"/>
              </a:rPr>
              <a:t>previste</a:t>
            </a:r>
            <a:r>
              <a:rPr lang="en-US" sz="2000" dirty="0" smtClean="0">
                <a:latin typeface="+mj-lt"/>
              </a:rPr>
              <a:t> le </a:t>
            </a:r>
            <a:r>
              <a:rPr lang="en-US" sz="2000" dirty="0" err="1" smtClean="0">
                <a:latin typeface="+mj-lt"/>
              </a:rPr>
              <a:t>escursioni</a:t>
            </a:r>
            <a:r>
              <a:rPr lang="en-US" sz="2000" dirty="0" smtClean="0">
                <a:latin typeface="+mj-lt"/>
              </a:rPr>
              <a:t>. Il residence dispone </a:t>
            </a:r>
            <a:r>
              <a:rPr lang="en-US" sz="2000" dirty="0" err="1" smtClean="0">
                <a:latin typeface="+mj-lt"/>
              </a:rPr>
              <a:t>inoltre</a:t>
            </a:r>
            <a:r>
              <a:rPr lang="en-US" sz="2000" dirty="0" smtClean="0">
                <a:latin typeface="+mj-lt"/>
              </a:rPr>
              <a:t> di </a:t>
            </a:r>
            <a:r>
              <a:rPr lang="en-US" sz="2000" dirty="0" err="1" smtClean="0">
                <a:latin typeface="+mj-lt"/>
              </a:rPr>
              <a:t>una</a:t>
            </a:r>
            <a:r>
              <a:rPr lang="en-US" sz="2000" dirty="0" smtClean="0">
                <a:latin typeface="+mj-lt"/>
              </a:rPr>
              <a:t> </a:t>
            </a:r>
            <a:r>
              <a:rPr lang="en-US" sz="2000" dirty="0" err="1" smtClean="0">
                <a:latin typeface="+mj-lt"/>
              </a:rPr>
              <a:t>lavanderia</a:t>
            </a:r>
            <a:r>
              <a:rPr lang="en-US" sz="2000" dirty="0" smtClean="0">
                <a:latin typeface="+mj-lt"/>
              </a:rPr>
              <a:t> a </a:t>
            </a:r>
            <a:r>
              <a:rPr lang="en-US" sz="2000" dirty="0" err="1" smtClean="0">
                <a:latin typeface="+mj-lt"/>
              </a:rPr>
              <a:t>gettoni</a:t>
            </a:r>
            <a:r>
              <a:rPr lang="en-US" sz="2000" dirty="0" smtClean="0">
                <a:latin typeface="+mj-lt"/>
              </a:rPr>
              <a:t>. </a:t>
            </a:r>
            <a:r>
              <a:rPr lang="en-US" sz="2000" dirty="0" err="1" smtClean="0">
                <a:latin typeface="+mj-lt"/>
              </a:rPr>
              <a:t>Gli</a:t>
            </a:r>
            <a:r>
              <a:rPr lang="en-US" sz="2000" dirty="0" smtClean="0">
                <a:latin typeface="+mj-lt"/>
              </a:rPr>
              <a:t> </a:t>
            </a:r>
            <a:r>
              <a:rPr lang="en-US" sz="2000" dirty="0" err="1" smtClean="0">
                <a:latin typeface="+mj-lt"/>
              </a:rPr>
              <a:t>studenti</a:t>
            </a:r>
            <a:r>
              <a:rPr lang="en-US" sz="2000" dirty="0" smtClean="0">
                <a:latin typeface="+mj-lt"/>
              </a:rPr>
              <a:t> </a:t>
            </a:r>
            <a:r>
              <a:rPr lang="en-US" sz="2000" dirty="0" err="1" smtClean="0">
                <a:latin typeface="+mj-lt"/>
              </a:rPr>
              <a:t>potranno</a:t>
            </a:r>
            <a:r>
              <a:rPr lang="en-US" sz="2000" dirty="0" smtClean="0">
                <a:latin typeface="+mj-lt"/>
              </a:rPr>
              <a:t> </a:t>
            </a:r>
            <a:r>
              <a:rPr lang="en-US" sz="2000" dirty="0" err="1" smtClean="0">
                <a:latin typeface="+mj-lt"/>
              </a:rPr>
              <a:t>riunirsi</a:t>
            </a:r>
            <a:r>
              <a:rPr lang="en-US" sz="2000" dirty="0" smtClean="0">
                <a:latin typeface="+mj-lt"/>
              </a:rPr>
              <a:t> </a:t>
            </a:r>
            <a:r>
              <a:rPr lang="en-US" sz="2000" dirty="0" err="1" smtClean="0">
                <a:latin typeface="+mj-lt"/>
              </a:rPr>
              <a:t>nelle</a:t>
            </a:r>
            <a:r>
              <a:rPr lang="en-US" sz="2000" dirty="0" smtClean="0">
                <a:latin typeface="+mj-lt"/>
              </a:rPr>
              <a:t> </a:t>
            </a:r>
            <a:r>
              <a:rPr lang="en-US" sz="2000" dirty="0" err="1" smtClean="0">
                <a:latin typeface="+mj-lt"/>
              </a:rPr>
              <a:t>aule</a:t>
            </a:r>
            <a:r>
              <a:rPr lang="en-US" sz="2000" dirty="0" smtClean="0">
                <a:latin typeface="+mj-lt"/>
              </a:rPr>
              <a:t> </a:t>
            </a:r>
            <a:r>
              <a:rPr lang="en-US" sz="2000" dirty="0" err="1" smtClean="0">
                <a:latin typeface="+mj-lt"/>
              </a:rPr>
              <a:t>comuni</a:t>
            </a:r>
            <a:r>
              <a:rPr lang="en-US" sz="2000" dirty="0">
                <a:latin typeface="+mj-lt"/>
              </a:rPr>
              <a:t> </a:t>
            </a:r>
            <a:r>
              <a:rPr lang="en-US" sz="2000" dirty="0" smtClean="0">
                <a:latin typeface="+mj-lt"/>
              </a:rPr>
              <a:t>con </a:t>
            </a:r>
            <a:r>
              <a:rPr lang="en-US" sz="2000" dirty="0" err="1" smtClean="0">
                <a:latin typeface="+mj-lt"/>
              </a:rPr>
              <a:t>sala</a:t>
            </a:r>
            <a:r>
              <a:rPr lang="en-US" sz="2000" dirty="0" smtClean="0">
                <a:latin typeface="+mj-lt"/>
              </a:rPr>
              <a:t> </a:t>
            </a:r>
            <a:r>
              <a:rPr lang="en-US" sz="2000" dirty="0" err="1" smtClean="0">
                <a:latin typeface="+mj-lt"/>
              </a:rPr>
              <a:t>tv</a:t>
            </a:r>
            <a:r>
              <a:rPr lang="en-US" sz="2000" dirty="0" smtClean="0">
                <a:latin typeface="+mj-lt"/>
              </a:rPr>
              <a:t> con sky e </a:t>
            </a:r>
            <a:r>
              <a:rPr lang="en-US" sz="2000" dirty="0" err="1" smtClean="0">
                <a:latin typeface="+mj-lt"/>
              </a:rPr>
              <a:t>tavolo</a:t>
            </a:r>
            <a:r>
              <a:rPr lang="en-US" sz="2000" dirty="0" smtClean="0">
                <a:latin typeface="+mj-lt"/>
              </a:rPr>
              <a:t> da </a:t>
            </a:r>
            <a:r>
              <a:rPr lang="en-US" sz="2000" dirty="0" err="1" smtClean="0">
                <a:latin typeface="+mj-lt"/>
              </a:rPr>
              <a:t>biliardo</a:t>
            </a:r>
            <a:r>
              <a:rPr lang="en-US" sz="2000" dirty="0" smtClean="0">
                <a:latin typeface="+mj-lt"/>
              </a:rPr>
              <a:t>.</a:t>
            </a:r>
            <a:endParaRPr lang="en-US" sz="2000" dirty="0">
              <a:latin typeface="+mj-lt"/>
            </a:endParaRPr>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6400" y="363942"/>
            <a:ext cx="5715000" cy="3571875"/>
          </a:xfrm>
          <a:prstGeom prst="rect">
            <a:avLst/>
          </a:prstGeom>
          <a:effectLst>
            <a:glow rad="1155700">
              <a:schemeClr val="accent1">
                <a:alpha val="40000"/>
              </a:schemeClr>
            </a:glow>
            <a:softEdge rad="622300"/>
          </a:effectLst>
        </p:spPr>
      </p:pic>
    </p:spTree>
    <p:extLst>
      <p:ext uri="{BB962C8B-B14F-4D97-AF65-F5344CB8AC3E}">
        <p14:creationId xmlns:p14="http://schemas.microsoft.com/office/powerpoint/2010/main" val="376143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u="sng" dirty="0" smtClean="0"/>
              <a:t>Progetto di alternanza scuola-lavoro</a:t>
            </a:r>
            <a:endParaRPr lang="it-IT" u="sng" dirty="0"/>
          </a:p>
        </p:txBody>
      </p:sp>
      <p:sp>
        <p:nvSpPr>
          <p:cNvPr id="3" name="Segnaposto contenuto 2"/>
          <p:cNvSpPr>
            <a:spLocks noGrp="1"/>
          </p:cNvSpPr>
          <p:nvPr>
            <p:ph sz="half" idx="1"/>
          </p:nvPr>
        </p:nvSpPr>
        <p:spPr/>
        <p:txBody>
          <a:bodyPr>
            <a:normAutofit fontScale="70000" lnSpcReduction="20000"/>
          </a:bodyPr>
          <a:lstStyle/>
          <a:p>
            <a:r>
              <a:rPr lang="it-IT" dirty="0" smtClean="0">
                <a:latin typeface="+mj-lt"/>
              </a:rPr>
              <a:t>Tour guidato all’Università di </a:t>
            </a:r>
            <a:r>
              <a:rPr lang="it-IT" dirty="0">
                <a:latin typeface="+mj-lt"/>
              </a:rPr>
              <a:t>S</a:t>
            </a:r>
            <a:r>
              <a:rPr lang="it-IT" dirty="0" smtClean="0">
                <a:latin typeface="+mj-lt"/>
              </a:rPr>
              <a:t>outhampton e introduzione ai corsi offerti dall’università</a:t>
            </a:r>
          </a:p>
          <a:p>
            <a:r>
              <a:rPr lang="it-IT" dirty="0" smtClean="0">
                <a:latin typeface="+mj-lt"/>
              </a:rPr>
              <a:t>Workshop per imparare a scrivere il proprio curriculum e la lettera di presentazione</a:t>
            </a:r>
          </a:p>
          <a:p>
            <a:r>
              <a:rPr lang="it-IT" dirty="0" smtClean="0">
                <a:latin typeface="+mj-lt"/>
              </a:rPr>
              <a:t>Workshop per imparare a scrivere </a:t>
            </a:r>
            <a:r>
              <a:rPr lang="it-IT" dirty="0" smtClean="0">
                <a:latin typeface="+mj-lt"/>
              </a:rPr>
              <a:t>un Personal </a:t>
            </a:r>
          </a:p>
          <a:p>
            <a:pPr marL="0" indent="0">
              <a:buNone/>
            </a:pPr>
            <a:r>
              <a:rPr lang="it-IT" dirty="0" smtClean="0">
                <a:latin typeface="+mj-lt"/>
              </a:rPr>
              <a:t>    </a:t>
            </a:r>
            <a:r>
              <a:rPr lang="it-IT" dirty="0" err="1" smtClean="0">
                <a:latin typeface="+mj-lt"/>
              </a:rPr>
              <a:t>Statment</a:t>
            </a:r>
            <a:endParaRPr lang="it-IT" dirty="0" smtClean="0">
              <a:latin typeface="+mj-lt"/>
            </a:endParaRPr>
          </a:p>
          <a:p>
            <a:pPr marL="0" indent="0">
              <a:buNone/>
            </a:pPr>
            <a:r>
              <a:rPr lang="it-IT" dirty="0">
                <a:latin typeface="+mj-lt"/>
              </a:rPr>
              <a:t> </a:t>
            </a:r>
            <a:endParaRPr lang="it-IT" dirty="0" smtClean="0">
              <a:latin typeface="+mj-lt"/>
            </a:endParaRPr>
          </a:p>
          <a:p>
            <a:pPr marL="0" indent="0">
              <a:buNone/>
            </a:pPr>
            <a:endParaRPr lang="it-IT" dirty="0" smtClean="0">
              <a:latin typeface="+mj-lt"/>
            </a:endParaRPr>
          </a:p>
          <a:p>
            <a:pPr marL="0" indent="0">
              <a:buNone/>
            </a:pPr>
            <a:endParaRPr lang="it-IT" dirty="0">
              <a:latin typeface="+mj-lt"/>
            </a:endParaRPr>
          </a:p>
          <a:p>
            <a:pPr marL="0" indent="0">
              <a:buNone/>
            </a:pPr>
            <a:endParaRPr lang="it-IT" dirty="0">
              <a:latin typeface="+mj-lt"/>
            </a:endParaRPr>
          </a:p>
          <a:p>
            <a:pPr marL="0" indent="0">
              <a:buNone/>
            </a:pPr>
            <a:r>
              <a:rPr lang="it-IT" sz="2300" dirty="0" smtClean="0">
                <a:latin typeface="+mj-lt"/>
              </a:rPr>
              <a:t>   </a:t>
            </a:r>
            <a:r>
              <a:rPr lang="it-IT" sz="2300" dirty="0" smtClean="0">
                <a:latin typeface="+mj-lt"/>
              </a:rPr>
              <a:t>Il progetto </a:t>
            </a:r>
            <a:r>
              <a:rPr lang="it-IT" sz="2300" dirty="0" smtClean="0">
                <a:latin typeface="+mj-lt"/>
              </a:rPr>
              <a:t>verrà proposto dall’International Office della </a:t>
            </a:r>
            <a:r>
              <a:rPr lang="it-IT" sz="2300" dirty="0" err="1" smtClean="0">
                <a:latin typeface="+mj-lt"/>
              </a:rPr>
              <a:t>Solent</a:t>
            </a:r>
            <a:r>
              <a:rPr lang="it-IT" sz="2300" dirty="0" smtClean="0">
                <a:latin typeface="+mj-lt"/>
              </a:rPr>
              <a:t> </a:t>
            </a:r>
            <a:r>
              <a:rPr lang="it-IT" sz="2300" dirty="0" err="1" smtClean="0">
                <a:latin typeface="+mj-lt"/>
              </a:rPr>
              <a:t>University</a:t>
            </a:r>
            <a:r>
              <a:rPr lang="it-IT" sz="2300" dirty="0" smtClean="0">
                <a:latin typeface="+mj-lt"/>
              </a:rPr>
              <a:t> in collaborazione con il Prof. Russell Lynch, direttore dei programmi estivi</a:t>
            </a:r>
            <a:endParaRPr lang="it-IT" sz="2300" dirty="0">
              <a:latin typeface="+mj-lt"/>
            </a:endParaRPr>
          </a:p>
        </p:txBody>
      </p:sp>
      <p:sp>
        <p:nvSpPr>
          <p:cNvPr id="4" name="Segnaposto contenuto 3"/>
          <p:cNvSpPr>
            <a:spLocks noGrp="1"/>
          </p:cNvSpPr>
          <p:nvPr>
            <p:ph sz="half" idx="2"/>
          </p:nvPr>
        </p:nvSpPr>
        <p:spPr/>
        <p:txBody>
          <a:bodyPr>
            <a:normAutofit fontScale="70000" lnSpcReduction="20000"/>
          </a:bodyPr>
          <a:lstStyle/>
          <a:p>
            <a:r>
              <a:rPr lang="it-IT" dirty="0" smtClean="0">
                <a:latin typeface="+mj-lt"/>
              </a:rPr>
              <a:t>Mini-Project (5 studenti per gruppo)</a:t>
            </a:r>
          </a:p>
          <a:p>
            <a:r>
              <a:rPr lang="it-IT" dirty="0" smtClean="0">
                <a:latin typeface="+mj-lt"/>
              </a:rPr>
              <a:t>Promozione dello </a:t>
            </a:r>
            <a:r>
              <a:rPr lang="it-IT" dirty="0" err="1" smtClean="0">
                <a:latin typeface="+mj-lt"/>
              </a:rPr>
              <a:t>Spark</a:t>
            </a:r>
            <a:r>
              <a:rPr lang="it-IT" dirty="0" smtClean="0">
                <a:latin typeface="+mj-lt"/>
              </a:rPr>
              <a:t> (il centro conferenze) della </a:t>
            </a:r>
            <a:r>
              <a:rPr lang="it-IT" dirty="0" err="1" smtClean="0">
                <a:latin typeface="+mj-lt"/>
              </a:rPr>
              <a:t>Solent</a:t>
            </a:r>
            <a:r>
              <a:rPr lang="it-IT" dirty="0" smtClean="0">
                <a:latin typeface="+mj-lt"/>
              </a:rPr>
              <a:t> </a:t>
            </a:r>
            <a:r>
              <a:rPr lang="it-IT" dirty="0" err="1" smtClean="0">
                <a:latin typeface="+mj-lt"/>
              </a:rPr>
              <a:t>University</a:t>
            </a:r>
            <a:endParaRPr lang="it-IT" dirty="0" smtClean="0">
              <a:latin typeface="+mj-lt"/>
            </a:endParaRPr>
          </a:p>
          <a:p>
            <a:r>
              <a:rPr lang="it-IT" dirty="0" smtClean="0">
                <a:latin typeface="+mj-lt"/>
              </a:rPr>
              <a:t>Intervista allo staff dell’università</a:t>
            </a:r>
          </a:p>
          <a:p>
            <a:r>
              <a:rPr lang="it-IT" dirty="0" smtClean="0">
                <a:latin typeface="+mj-lt"/>
              </a:rPr>
              <a:t>Ricerca e analisi delle attrezzature disponibili</a:t>
            </a:r>
          </a:p>
          <a:p>
            <a:r>
              <a:rPr lang="it-IT" dirty="0" smtClean="0">
                <a:latin typeface="+mj-lt"/>
              </a:rPr>
              <a:t>Gruppi di discussione sull’uso delle strutture e delle attrezzature</a:t>
            </a:r>
          </a:p>
          <a:p>
            <a:r>
              <a:rPr lang="it-IT" dirty="0" smtClean="0">
                <a:latin typeface="+mj-lt"/>
              </a:rPr>
              <a:t>Sviluppo di idee di marketing e creazione di slogan pubblicitari</a:t>
            </a:r>
          </a:p>
          <a:p>
            <a:r>
              <a:rPr lang="it-IT" dirty="0" smtClean="0">
                <a:latin typeface="+mj-lt"/>
              </a:rPr>
              <a:t>Portfolio fotografico</a:t>
            </a:r>
          </a:p>
          <a:p>
            <a:endParaRPr lang="it-IT" dirty="0">
              <a:latin typeface="+mj-lt"/>
            </a:endParaRPr>
          </a:p>
          <a:p>
            <a:r>
              <a:rPr lang="it-IT" dirty="0" smtClean="0">
                <a:latin typeface="+mj-lt"/>
              </a:rPr>
              <a:t>Al team vincente verrà assegnato un premio</a:t>
            </a:r>
            <a:endParaRPr lang="it-IT" dirty="0">
              <a:latin typeface="+mj-lt"/>
            </a:endParaRPr>
          </a:p>
        </p:txBody>
      </p:sp>
    </p:spTree>
    <p:extLst>
      <p:ext uri="{BB962C8B-B14F-4D97-AF65-F5344CB8AC3E}">
        <p14:creationId xmlns:p14="http://schemas.microsoft.com/office/powerpoint/2010/main" val="125683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22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THE SPARK, SOLENT UNIVERSITY</a:t>
            </a:r>
            <a:endParaRPr lang="it-IT" dirty="0"/>
          </a:p>
        </p:txBody>
      </p:sp>
      <p:pic>
        <p:nvPicPr>
          <p:cNvPr id="5" name="Segnaposto contenuto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38200" y="2271935"/>
            <a:ext cx="5181600" cy="3458718"/>
          </a:xfrm>
        </p:spPr>
      </p:pic>
      <p:pic>
        <p:nvPicPr>
          <p:cNvPr id="6" name="Segnaposto contenuto 5"/>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6172200" y="2271935"/>
            <a:ext cx="5181600" cy="3458718"/>
          </a:xfrm>
        </p:spPr>
      </p:pic>
    </p:spTree>
    <p:extLst>
      <p:ext uri="{BB962C8B-B14F-4D97-AF65-F5344CB8AC3E}">
        <p14:creationId xmlns:p14="http://schemas.microsoft.com/office/powerpoint/2010/main" val="46254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22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721217"/>
            <a:ext cx="9144000" cy="1017431"/>
          </a:xfrm>
        </p:spPr>
        <p:txBody>
          <a:bodyPr>
            <a:normAutofit/>
          </a:bodyPr>
          <a:lstStyle/>
          <a:p>
            <a:r>
              <a:rPr lang="it-IT" sz="1800" dirty="0" smtClean="0"/>
              <a:t>Il </a:t>
            </a:r>
            <a:r>
              <a:rPr lang="it-IT" sz="1800" dirty="0" smtClean="0"/>
              <a:t>prezzo, che include il volo aereo da Roma a </a:t>
            </a:r>
            <a:r>
              <a:rPr lang="it-IT" sz="1800" smtClean="0"/>
              <a:t>Londra </a:t>
            </a:r>
            <a:r>
              <a:rPr lang="it-IT" sz="1800"/>
              <a:t>,</a:t>
            </a:r>
            <a:r>
              <a:rPr lang="it-IT" sz="1800" smtClean="0"/>
              <a:t>il </a:t>
            </a:r>
            <a:r>
              <a:rPr lang="it-IT" sz="1800" dirty="0" smtClean="0"/>
              <a:t>corso di lingua inglese, la sistemazione nel College e le attività pomeridiane e serali</a:t>
            </a:r>
            <a:r>
              <a:rPr lang="it-IT" sz="1800" dirty="0" smtClean="0"/>
              <a:t>, 2 escursioni intera giornata a Londra ed Oxford + 3 visite di mezza giornata a Winchester , Isola di </a:t>
            </a:r>
            <a:r>
              <a:rPr lang="it-IT" sz="1800" dirty="0" err="1" smtClean="0"/>
              <a:t>Wight</a:t>
            </a:r>
            <a:r>
              <a:rPr lang="it-IT" sz="1800" dirty="0" smtClean="0"/>
              <a:t> e </a:t>
            </a:r>
            <a:r>
              <a:rPr lang="it-IT" sz="1800" dirty="0" err="1" smtClean="0"/>
              <a:t>Beaulieu</a:t>
            </a:r>
            <a:r>
              <a:rPr lang="it-IT" sz="1800" dirty="0" smtClean="0"/>
              <a:t>  è </a:t>
            </a:r>
            <a:r>
              <a:rPr lang="it-IT" sz="1800" dirty="0" smtClean="0"/>
              <a:t>di</a:t>
            </a:r>
            <a:endParaRPr lang="it-IT" sz="1800" dirty="0"/>
          </a:p>
        </p:txBody>
      </p:sp>
      <p:sp>
        <p:nvSpPr>
          <p:cNvPr id="3" name="Sottotitolo 2"/>
          <p:cNvSpPr>
            <a:spLocks noGrp="1"/>
          </p:cNvSpPr>
          <p:nvPr>
            <p:ph type="subTitle" idx="1"/>
          </p:nvPr>
        </p:nvSpPr>
        <p:spPr>
          <a:xfrm>
            <a:off x="1524000" y="1858314"/>
            <a:ext cx="9144000" cy="4864458"/>
          </a:xfrm>
        </p:spPr>
        <p:txBody>
          <a:bodyPr>
            <a:normAutofit/>
          </a:bodyPr>
          <a:lstStyle/>
          <a:p>
            <a:r>
              <a:rPr lang="it-IT" sz="3600" b="1" dirty="0" smtClean="0">
                <a:latin typeface="+mj-lt"/>
              </a:rPr>
              <a:t>€ 2.490,00 con iscrizione entro il 20 /01/2017</a:t>
            </a:r>
          </a:p>
          <a:p>
            <a:pPr algn="l"/>
            <a:r>
              <a:rPr lang="it-IT" sz="2100" b="1" dirty="0" smtClean="0">
                <a:latin typeface="+mj-lt"/>
              </a:rPr>
              <a:t>include assicurazione rimborso per annullamento viaggio per motivi di salute fino al giorno della partenza + rimborso per bocciatura o debito formativo +garanzia prezzo bloccato in caso di aumento valutario + assicurazione medico plus 10.000 euro per Europa  </a:t>
            </a:r>
          </a:p>
          <a:p>
            <a:pPr algn="l"/>
            <a:endParaRPr lang="it-IT" sz="2100" b="1" dirty="0">
              <a:latin typeface="+mj-lt"/>
            </a:endParaRPr>
          </a:p>
          <a:p>
            <a:pPr algn="l"/>
            <a:r>
              <a:rPr lang="it-IT" sz="2100" b="1" dirty="0" smtClean="0">
                <a:latin typeface="+mj-lt"/>
              </a:rPr>
              <a:t>MODALITA’ di ISCRIZIONE :  ACCONTO  DI 300 EURO  e compilare scheda iscrizione allegata  </a:t>
            </a:r>
          </a:p>
          <a:p>
            <a:pPr algn="l"/>
            <a:r>
              <a:rPr lang="it-IT" sz="2100" b="1" dirty="0" smtClean="0">
                <a:latin typeface="+mj-lt"/>
              </a:rPr>
              <a:t>Il saldo potrà essere pagato in unica volta , un mese prima della partenza  o in 6 rate a partire dal mese di aprile fino a settembre con un costo aggiuntivo di 50 euro da versare con acconto (300 euro + 50 pagamento dilazionato) </a:t>
            </a:r>
          </a:p>
          <a:p>
            <a:pPr algn="l"/>
            <a:endParaRPr lang="it-IT" sz="1500" b="1" dirty="0" smtClean="0">
              <a:latin typeface="+mj-lt"/>
            </a:endParaRPr>
          </a:p>
          <a:p>
            <a:r>
              <a:rPr lang="it-IT" sz="1200" b="1" dirty="0">
                <a:latin typeface="+mj-lt"/>
              </a:rPr>
              <a:t>+</a:t>
            </a:r>
            <a:endParaRPr lang="it-IT" sz="1200" b="1" dirty="0">
              <a:latin typeface="+mj-lt"/>
            </a:endParaRPr>
          </a:p>
        </p:txBody>
      </p:sp>
    </p:spTree>
    <p:extLst>
      <p:ext uri="{BB962C8B-B14F-4D97-AF65-F5344CB8AC3E}">
        <p14:creationId xmlns:p14="http://schemas.microsoft.com/office/powerpoint/2010/main" val="417274694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461</Words>
  <Application>Microsoft Office PowerPoint</Application>
  <PresentationFormat>Widescreen</PresentationFormat>
  <Paragraphs>35</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Solent University Southampton</vt:lpstr>
      <vt:lpstr>Southampton – dopo Londra, è la più grande città del sud est dell’Inghilterra. Southampton è una delle città più verdi del Regno Unito con 10 grandi parchi ed uno spazio verde a nord della città che copre un’area equivalente a 163 campi da calcio! Southampton dista solo poco più di un’ora da Londra, ed è poco distante dall’Isola di Wight, Bournemounth e Winchester. A Southampton si respira ovunque un’aria ricca di storia e tradizioni. Le mura medievali fanno da contorno alla città e creano uno straordinario contrasto con le strutture moderne del lungomare. La città è famosa come snodo marittimo mondiale, principalmente come porto commerciale ma anche come sede di alcune delle maggiori compagnie da crociera al mondo. Southampton è inoltre la città dalla quale partì il Titanic per il suo sfortunato viaggio del 10 aprile 1912 a bordo ben 2.223 persone. Dei 1.517 passeggeri che persero la vita, più di un terzo era di Southampton.  Il corso di inglese si svolgerà presso la Southampton Solent University, ben posizionata nel vibrante e vivace centro cittadino. Il campus principale si trova di fronte ad uno degli eleganti parchi cittadini che delimitano i confini del centro città. Tutte le attrazioni principali si trovano a breve distanza dal campus e sono raggiungibili a piedi. I pasti e alcune attività ricreative si svolgeranno all’interno del campus.  </vt:lpstr>
      <vt:lpstr>  </vt:lpstr>
      <vt:lpstr>Progetto di alternanza scuola-lavoro</vt:lpstr>
      <vt:lpstr>THE SPARK, SOLENT UNIVERSITY</vt:lpstr>
      <vt:lpstr>Il prezzo, che include il volo aereo da Roma a Londra ,il corso di lingua inglese, la sistemazione nel College e le attività pomeridiane e serali, 2 escursioni intera giornata a Londra ed Oxford + 3 visite di mezza giornata a Winchester , Isola di Wight e Beaulieu  è di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Solent University Southampton</dc:title>
  <dc:creator>INFO</dc:creator>
  <cp:lastModifiedBy>Roberta Demofonti</cp:lastModifiedBy>
  <cp:revision>33</cp:revision>
  <cp:lastPrinted>2017-01-10T13:41:21Z</cp:lastPrinted>
  <dcterms:created xsi:type="dcterms:W3CDTF">2017-01-04T15:50:41Z</dcterms:created>
  <dcterms:modified xsi:type="dcterms:W3CDTF">2017-01-10T14:00:21Z</dcterms:modified>
</cp:coreProperties>
</file>