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8288000" cy="10287000"/>
  <p:notesSz cx="6858000" cy="9144000"/>
  <p:embeddedFontLst>
    <p:embeddedFont>
      <p:font typeface="Lora" pitchFamily="2" charset="0"/>
      <p:regular r:id="rId49"/>
    </p:embeddedFont>
    <p:embeddedFont>
      <p:font typeface="Poppins" panose="00000500000000000000" pitchFamily="2" charset="0"/>
      <p:regular r:id="rId50"/>
      <p:bold r:id="rId51"/>
    </p:embeddedFont>
    <p:embeddedFont>
      <p:font typeface="Poppins Bold" panose="00000800000000000000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68F463E-3AF5-467A-A080-760A3B20B2B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Sezione senza titolo" id="{5C1744C6-D867-47E7-A603-B25D7FA469AF}">
          <p14:sldIdLst>
            <p14:sldId id="285"/>
            <p14:sldId id="286"/>
            <p14:sldId id="287"/>
          </p14:sldIdLst>
        </p14:section>
        <p14:section name="Sezione senza titolo" id="{36176929-1D0E-4353-A45D-E8371FF2A95D}">
          <p14:sldIdLst/>
        </p14:section>
        <p14:section name="Sezione senza titolo" id="{5CA99163-572C-4F6B-8A6D-ECB82C4FDA98}">
          <p14:sldIdLst>
            <p14:sldId id="288"/>
          </p14:sldIdLst>
        </p14:section>
        <p14:section name="Sezione senza titolo" id="{881E0AB5-EA21-4428-B381-54208E1A2399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Sezione senza titolo" id="{65CF6C79-0840-435B-A770-FBC33ACADFC3}">
          <p14:sldIdLst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6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05991" y="-1760900"/>
            <a:ext cx="13902753" cy="13381400"/>
          </a:xfrm>
          <a:custGeom>
            <a:avLst/>
            <a:gdLst/>
            <a:ahLst/>
            <a:cxnLst/>
            <a:rect l="l" t="t" r="r" b="b"/>
            <a:pathLst>
              <a:path w="13902753" h="13381400">
                <a:moveTo>
                  <a:pt x="0" y="0"/>
                </a:moveTo>
                <a:lnTo>
                  <a:pt x="13902753" y="0"/>
                </a:lnTo>
                <a:lnTo>
                  <a:pt x="13902753" y="13381400"/>
                </a:lnTo>
                <a:lnTo>
                  <a:pt x="0" y="13381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511633" y="375688"/>
            <a:ext cx="1817917" cy="2076346"/>
          </a:xfrm>
          <a:custGeom>
            <a:avLst/>
            <a:gdLst/>
            <a:ahLst/>
            <a:cxnLst/>
            <a:rect l="l" t="t" r="r" b="b"/>
            <a:pathLst>
              <a:path w="1817917" h="2076346">
                <a:moveTo>
                  <a:pt x="0" y="0"/>
                </a:moveTo>
                <a:lnTo>
                  <a:pt x="1817917" y="0"/>
                </a:lnTo>
                <a:lnTo>
                  <a:pt x="1817917" y="2076346"/>
                </a:lnTo>
                <a:lnTo>
                  <a:pt x="0" y="2076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5333590" y="203071"/>
            <a:ext cx="2597459" cy="1960346"/>
          </a:xfrm>
          <a:custGeom>
            <a:avLst/>
            <a:gdLst/>
            <a:ahLst/>
            <a:cxnLst/>
            <a:rect l="l" t="t" r="r" b="b"/>
            <a:pathLst>
              <a:path w="2597459" h="1960346">
                <a:moveTo>
                  <a:pt x="0" y="0"/>
                </a:moveTo>
                <a:lnTo>
                  <a:pt x="2597459" y="0"/>
                </a:lnTo>
                <a:lnTo>
                  <a:pt x="2597459" y="1960346"/>
                </a:lnTo>
                <a:lnTo>
                  <a:pt x="0" y="1960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905000" y="2628900"/>
            <a:ext cx="14302769" cy="296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0"/>
              </a:lnSpc>
            </a:pPr>
            <a:endParaRPr lang="en-US" sz="9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11880"/>
              </a:lnSpc>
            </a:pPr>
            <a:r>
              <a:rPr lang="en-US" sz="9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“STARE BENE A SCUOLA”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81200" y="5703570"/>
            <a:ext cx="14302769" cy="151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Servizio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scolastico-professionale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counselling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psicologico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ed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finalizzato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salute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disagio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ambito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81709" y="5954712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55914" y="1996570"/>
            <a:ext cx="16230600" cy="2290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Tempi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Interventi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febbraio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distribuiti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3-4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Periodo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ottobre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2025 –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giugno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2026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Giovanna Pagano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31807" y="1969835"/>
            <a:ext cx="1849627" cy="651709"/>
            <a:chOff x="0" y="0"/>
            <a:chExt cx="487144" cy="1716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144" cy="171643"/>
            </a:xfrm>
            <a:custGeom>
              <a:avLst/>
              <a:gdLst/>
              <a:ahLst/>
              <a:cxnLst/>
              <a:rect l="l" t="t" r="r" b="b"/>
              <a:pathLst>
                <a:path w="487144" h="171643">
                  <a:moveTo>
                    <a:pt x="85822" y="0"/>
                  </a:moveTo>
                  <a:lnTo>
                    <a:pt x="401323" y="0"/>
                  </a:lnTo>
                  <a:cubicBezTo>
                    <a:pt x="424084" y="0"/>
                    <a:pt x="445913" y="9042"/>
                    <a:pt x="462008" y="25137"/>
                  </a:cubicBezTo>
                  <a:cubicBezTo>
                    <a:pt x="478103" y="41231"/>
                    <a:pt x="487144" y="63060"/>
                    <a:pt x="487144" y="85822"/>
                  </a:cubicBezTo>
                  <a:lnTo>
                    <a:pt x="487144" y="85822"/>
                  </a:lnTo>
                  <a:cubicBezTo>
                    <a:pt x="487144" y="108583"/>
                    <a:pt x="478103" y="130412"/>
                    <a:pt x="462008" y="146507"/>
                  </a:cubicBezTo>
                  <a:cubicBezTo>
                    <a:pt x="445913" y="162602"/>
                    <a:pt x="424084" y="171643"/>
                    <a:pt x="401323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7144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“Ascoltiamoci”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593" y="645959"/>
            <a:ext cx="1700081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“Scuola Senza Ostacoli”</a:t>
            </a:r>
          </a:p>
          <a:p>
            <a:pPr algn="l">
              <a:lnSpc>
                <a:spcPts val="8160"/>
              </a:lnSpc>
            </a:pPr>
            <a:endParaRPr lang="en-US" sz="6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835136" y="-314175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028700" y="1991660"/>
            <a:ext cx="15795338" cy="5700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transizione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serena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attraverso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l’individuazione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precoce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eventuali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difficoltà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risorse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potenzialità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difficoltà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cognitive ed emotive;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progettazione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didattica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Rafforzare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scuola-famiglia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eterogenee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70092" y="2015455"/>
            <a:ext cx="2045754" cy="651709"/>
            <a:chOff x="0" y="0"/>
            <a:chExt cx="538800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8800" cy="171643"/>
            </a:xfrm>
            <a:custGeom>
              <a:avLst/>
              <a:gdLst/>
              <a:ahLst/>
              <a:cxnLst/>
              <a:rect l="l" t="t" r="r" b="b"/>
              <a:pathLst>
                <a:path w="538800" h="171643">
                  <a:moveTo>
                    <a:pt x="85822" y="0"/>
                  </a:moveTo>
                  <a:lnTo>
                    <a:pt x="452978" y="0"/>
                  </a:lnTo>
                  <a:cubicBezTo>
                    <a:pt x="500376" y="0"/>
                    <a:pt x="538800" y="38424"/>
                    <a:pt x="538800" y="85822"/>
                  </a:cubicBezTo>
                  <a:lnTo>
                    <a:pt x="538800" y="85822"/>
                  </a:lnTo>
                  <a:cubicBezTo>
                    <a:pt x="538800" y="108583"/>
                    <a:pt x="529758" y="130412"/>
                    <a:pt x="513663" y="146507"/>
                  </a:cubicBezTo>
                  <a:cubicBezTo>
                    <a:pt x="497568" y="162602"/>
                    <a:pt x="475739" y="171643"/>
                    <a:pt x="45297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880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0092" y="4304258"/>
            <a:ext cx="2354987" cy="651709"/>
            <a:chOff x="0" y="0"/>
            <a:chExt cx="620243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243" cy="171643"/>
            </a:xfrm>
            <a:custGeom>
              <a:avLst/>
              <a:gdLst/>
              <a:ahLst/>
              <a:cxnLst/>
              <a:rect l="l" t="t" r="r" b="b"/>
              <a:pathLst>
                <a:path w="620243" h="171643">
                  <a:moveTo>
                    <a:pt x="85822" y="0"/>
                  </a:moveTo>
                  <a:lnTo>
                    <a:pt x="534422" y="0"/>
                  </a:lnTo>
                  <a:cubicBezTo>
                    <a:pt x="557183" y="0"/>
                    <a:pt x="579012" y="9042"/>
                    <a:pt x="595107" y="25137"/>
                  </a:cubicBezTo>
                  <a:cubicBezTo>
                    <a:pt x="611202" y="41231"/>
                    <a:pt x="620243" y="63060"/>
                    <a:pt x="620243" y="85822"/>
                  </a:cubicBezTo>
                  <a:lnTo>
                    <a:pt x="620243" y="85822"/>
                  </a:lnTo>
                  <a:cubicBezTo>
                    <a:pt x="620243" y="108583"/>
                    <a:pt x="611202" y="130412"/>
                    <a:pt x="595107" y="146507"/>
                  </a:cubicBezTo>
                  <a:cubicBezTo>
                    <a:pt x="579012" y="162602"/>
                    <a:pt x="557183" y="171643"/>
                    <a:pt x="534422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20243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53601" y="-20146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921891"/>
            <a:ext cx="14212639" cy="5700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Applicazione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test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psicoattitudinali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Questionario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RSR-DSA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bambini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esterni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stesura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profilo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generale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Condivisione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risultati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dirigente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ed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esterni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quinte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Famiglie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2371" y="7854701"/>
            <a:ext cx="10512865" cy="2910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 Bold"/>
                <a:cs typeface="Poppins"/>
                <a:sym typeface="Poppins"/>
              </a:rPr>
              <a:t>: 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2026</a:t>
            </a: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Manuela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Scendoni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40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40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11323" y="1939255"/>
            <a:ext cx="3055913" cy="651709"/>
            <a:chOff x="0" y="0"/>
            <a:chExt cx="804850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4850" cy="171643"/>
            </a:xfrm>
            <a:custGeom>
              <a:avLst/>
              <a:gdLst/>
              <a:ahLst/>
              <a:cxnLst/>
              <a:rect l="l" t="t" r="r" b="b"/>
              <a:pathLst>
                <a:path w="804850" h="171643">
                  <a:moveTo>
                    <a:pt x="85822" y="0"/>
                  </a:moveTo>
                  <a:lnTo>
                    <a:pt x="719028" y="0"/>
                  </a:lnTo>
                  <a:cubicBezTo>
                    <a:pt x="741789" y="0"/>
                    <a:pt x="763618" y="9042"/>
                    <a:pt x="779713" y="25137"/>
                  </a:cubicBezTo>
                  <a:cubicBezTo>
                    <a:pt x="795808" y="41231"/>
                    <a:pt x="804850" y="63060"/>
                    <a:pt x="804850" y="85822"/>
                  </a:cubicBezTo>
                  <a:lnTo>
                    <a:pt x="804850" y="85822"/>
                  </a:lnTo>
                  <a:cubicBezTo>
                    <a:pt x="804850" y="108583"/>
                    <a:pt x="795808" y="130412"/>
                    <a:pt x="779713" y="146507"/>
                  </a:cubicBezTo>
                  <a:cubicBezTo>
                    <a:pt x="763618" y="162602"/>
                    <a:pt x="741789" y="171643"/>
                    <a:pt x="71902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0485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1323" y="5143500"/>
            <a:ext cx="2767297" cy="796370"/>
            <a:chOff x="0" y="-38100"/>
            <a:chExt cx="728835" cy="209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8835" cy="171643"/>
            </a:xfrm>
            <a:custGeom>
              <a:avLst/>
              <a:gdLst/>
              <a:ahLst/>
              <a:cxnLst/>
              <a:rect l="l" t="t" r="r" b="b"/>
              <a:pathLst>
                <a:path w="728835" h="171643">
                  <a:moveTo>
                    <a:pt x="85822" y="0"/>
                  </a:moveTo>
                  <a:lnTo>
                    <a:pt x="643014" y="0"/>
                  </a:lnTo>
                  <a:cubicBezTo>
                    <a:pt x="665775" y="0"/>
                    <a:pt x="687604" y="9042"/>
                    <a:pt x="703699" y="25137"/>
                  </a:cubicBezTo>
                  <a:cubicBezTo>
                    <a:pt x="719793" y="41231"/>
                    <a:pt x="728835" y="63060"/>
                    <a:pt x="728835" y="85822"/>
                  </a:cubicBezTo>
                  <a:lnTo>
                    <a:pt x="728835" y="85822"/>
                  </a:lnTo>
                  <a:cubicBezTo>
                    <a:pt x="728835" y="108583"/>
                    <a:pt x="719793" y="130412"/>
                    <a:pt x="703699" y="146507"/>
                  </a:cubicBezTo>
                  <a:cubicBezTo>
                    <a:pt x="687604" y="162602"/>
                    <a:pt x="665775" y="171643"/>
                    <a:pt x="643014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2883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1323" y="7854701"/>
            <a:ext cx="2004523" cy="651709"/>
            <a:chOff x="0" y="0"/>
            <a:chExt cx="527940" cy="171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7940" cy="171643"/>
            </a:xfrm>
            <a:custGeom>
              <a:avLst/>
              <a:gdLst/>
              <a:ahLst/>
              <a:cxnLst/>
              <a:rect l="l" t="t" r="r" b="b"/>
              <a:pathLst>
                <a:path w="527940" h="171643">
                  <a:moveTo>
                    <a:pt x="85822" y="0"/>
                  </a:moveTo>
                  <a:lnTo>
                    <a:pt x="442119" y="0"/>
                  </a:lnTo>
                  <a:cubicBezTo>
                    <a:pt x="464880" y="0"/>
                    <a:pt x="486709" y="9042"/>
                    <a:pt x="502804" y="25137"/>
                  </a:cubicBezTo>
                  <a:cubicBezTo>
                    <a:pt x="518898" y="41231"/>
                    <a:pt x="527940" y="63060"/>
                    <a:pt x="527940" y="85822"/>
                  </a:cubicBezTo>
                  <a:lnTo>
                    <a:pt x="527940" y="85822"/>
                  </a:lnTo>
                  <a:cubicBezTo>
                    <a:pt x="527940" y="108583"/>
                    <a:pt x="518898" y="130412"/>
                    <a:pt x="502804" y="146507"/>
                  </a:cubicBezTo>
                  <a:cubicBezTo>
                    <a:pt x="486709" y="162602"/>
                    <a:pt x="464880" y="171643"/>
                    <a:pt x="44211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794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1323" y="9093784"/>
            <a:ext cx="2581757" cy="651709"/>
            <a:chOff x="0" y="0"/>
            <a:chExt cx="679969" cy="1716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9969" cy="171643"/>
            </a:xfrm>
            <a:custGeom>
              <a:avLst/>
              <a:gdLst/>
              <a:ahLst/>
              <a:cxnLst/>
              <a:rect l="l" t="t" r="r" b="b"/>
              <a:pathLst>
                <a:path w="679969" h="171643">
                  <a:moveTo>
                    <a:pt x="85822" y="0"/>
                  </a:moveTo>
                  <a:lnTo>
                    <a:pt x="594147" y="0"/>
                  </a:lnTo>
                  <a:cubicBezTo>
                    <a:pt x="616909" y="0"/>
                    <a:pt x="638738" y="9042"/>
                    <a:pt x="654832" y="25137"/>
                  </a:cubicBezTo>
                  <a:cubicBezTo>
                    <a:pt x="670927" y="41231"/>
                    <a:pt x="679969" y="63060"/>
                    <a:pt x="679969" y="85822"/>
                  </a:cubicBezTo>
                  <a:lnTo>
                    <a:pt x="679969" y="85822"/>
                  </a:lnTo>
                  <a:cubicBezTo>
                    <a:pt x="679969" y="108583"/>
                    <a:pt x="670927" y="130412"/>
                    <a:pt x="654832" y="146507"/>
                  </a:cubicBezTo>
                  <a:cubicBezTo>
                    <a:pt x="638738" y="162602"/>
                    <a:pt x="616909" y="171643"/>
                    <a:pt x="59414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7996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43593" y="645959"/>
            <a:ext cx="1700081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“Scuola Senza Ostacoli”</a:t>
            </a:r>
          </a:p>
          <a:p>
            <a:pPr algn="l">
              <a:lnSpc>
                <a:spcPts val="8160"/>
              </a:lnSpc>
            </a:pPr>
            <a:endParaRPr lang="en-US" sz="6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30597" y="2757457"/>
            <a:ext cx="11913320" cy="6671459"/>
          </a:xfrm>
          <a:custGeom>
            <a:avLst/>
            <a:gdLst/>
            <a:ahLst/>
            <a:cxnLst/>
            <a:rect l="l" t="t" r="r" b="b"/>
            <a:pathLst>
              <a:path w="11913320" h="6671459">
                <a:moveTo>
                  <a:pt x="0" y="0"/>
                </a:moveTo>
                <a:lnTo>
                  <a:pt x="11913321" y="0"/>
                </a:lnTo>
                <a:lnTo>
                  <a:pt x="11913321" y="6671459"/>
                </a:lnTo>
                <a:lnTo>
                  <a:pt x="0" y="6671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2488123" y="1244060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3. Scuola secondaria di primo grado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593" y="606337"/>
            <a:ext cx="1700081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“Io cresco”</a:t>
            </a:r>
          </a:p>
          <a:p>
            <a:pPr algn="l">
              <a:lnSpc>
                <a:spcPts val="8160"/>
              </a:lnSpc>
            </a:pPr>
            <a:endParaRPr lang="en-US" sz="6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522702" y="7375784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028700" y="2025445"/>
            <a:ext cx="16230600" cy="513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progetto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 lo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consapevolezza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sé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ragazzi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aiutandoli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ad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identificare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attitudini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abilità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interessi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in vista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futura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maturazione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professionale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conoscenza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proprie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risorse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difficoltà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emotive,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famiglie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processo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74788" y="2032501"/>
            <a:ext cx="2086985" cy="651709"/>
            <a:chOff x="0" y="0"/>
            <a:chExt cx="549659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659" cy="171643"/>
            </a:xfrm>
            <a:custGeom>
              <a:avLst/>
              <a:gdLst/>
              <a:ahLst/>
              <a:cxnLst/>
              <a:rect l="l" t="t" r="r" b="b"/>
              <a:pathLst>
                <a:path w="549659" h="171643">
                  <a:moveTo>
                    <a:pt x="85822" y="0"/>
                  </a:moveTo>
                  <a:lnTo>
                    <a:pt x="463837" y="0"/>
                  </a:lnTo>
                  <a:cubicBezTo>
                    <a:pt x="486598" y="0"/>
                    <a:pt x="508427" y="9042"/>
                    <a:pt x="524522" y="25137"/>
                  </a:cubicBezTo>
                  <a:cubicBezTo>
                    <a:pt x="540617" y="41231"/>
                    <a:pt x="549659" y="63060"/>
                    <a:pt x="549659" y="85822"/>
                  </a:cubicBezTo>
                  <a:lnTo>
                    <a:pt x="549659" y="85822"/>
                  </a:lnTo>
                  <a:cubicBezTo>
                    <a:pt x="549659" y="108583"/>
                    <a:pt x="540617" y="130412"/>
                    <a:pt x="524522" y="146507"/>
                  </a:cubicBezTo>
                  <a:cubicBezTo>
                    <a:pt x="508427" y="162602"/>
                    <a:pt x="486598" y="171643"/>
                    <a:pt x="46383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965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4788" y="4877438"/>
            <a:ext cx="2416833" cy="651709"/>
            <a:chOff x="0" y="0"/>
            <a:chExt cx="636532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532" cy="171643"/>
            </a:xfrm>
            <a:custGeom>
              <a:avLst/>
              <a:gdLst/>
              <a:ahLst/>
              <a:cxnLst/>
              <a:rect l="l" t="t" r="r" b="b"/>
              <a:pathLst>
                <a:path w="636532" h="171643">
                  <a:moveTo>
                    <a:pt x="85822" y="0"/>
                  </a:moveTo>
                  <a:lnTo>
                    <a:pt x="550711" y="0"/>
                  </a:lnTo>
                  <a:cubicBezTo>
                    <a:pt x="573472" y="0"/>
                    <a:pt x="595301" y="9042"/>
                    <a:pt x="611396" y="25137"/>
                  </a:cubicBezTo>
                  <a:cubicBezTo>
                    <a:pt x="627490" y="41231"/>
                    <a:pt x="636532" y="63060"/>
                    <a:pt x="636532" y="85822"/>
                  </a:cubicBezTo>
                  <a:lnTo>
                    <a:pt x="636532" y="85822"/>
                  </a:lnTo>
                  <a:cubicBezTo>
                    <a:pt x="636532" y="108583"/>
                    <a:pt x="627490" y="130412"/>
                    <a:pt x="611396" y="146507"/>
                  </a:cubicBezTo>
                  <a:cubicBezTo>
                    <a:pt x="595301" y="162602"/>
                    <a:pt x="573472" y="171643"/>
                    <a:pt x="550711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36532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63933" y="-2440823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918384"/>
            <a:ext cx="16230600" cy="737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 algn="just">
              <a:lnSpc>
                <a:spcPts val="444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formativi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457200" indent="-457200" algn="just">
              <a:lnSpc>
                <a:spcPts val="444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Somministrazione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test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ad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esplorare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motivazione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risorse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Strumenti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utilizzati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arrivare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conoscenza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ragazzo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rispetto alle sue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potenzialità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attitudini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abilità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livello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motivazione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approccio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studio,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verranno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impiegati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ampiamente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utilizzati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ambito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proposito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sottolinea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screening </a:t>
            </a:r>
            <a:r>
              <a:rPr lang="en-US" sz="30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non è </a:t>
            </a:r>
            <a:r>
              <a:rPr lang="en-US" sz="300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diagnostica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ma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preventiva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accompagnamento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all’esplorazione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“stare bene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condizione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indispensabile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un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crescita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ottimali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3593" y="606337"/>
            <a:ext cx="1700081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“Io cresco”</a:t>
            </a:r>
          </a:p>
          <a:p>
            <a:pPr algn="l">
              <a:lnSpc>
                <a:spcPts val="8160"/>
              </a:lnSpc>
            </a:pPr>
            <a:endParaRPr lang="en-US" sz="6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38200" y="1896613"/>
            <a:ext cx="3035298" cy="651709"/>
            <a:chOff x="0" y="0"/>
            <a:chExt cx="799420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9420" cy="171643"/>
            </a:xfrm>
            <a:custGeom>
              <a:avLst/>
              <a:gdLst/>
              <a:ahLst/>
              <a:cxnLst/>
              <a:rect l="l" t="t" r="r" b="b"/>
              <a:pathLst>
                <a:path w="799420" h="171643">
                  <a:moveTo>
                    <a:pt x="85822" y="0"/>
                  </a:moveTo>
                  <a:lnTo>
                    <a:pt x="713598" y="0"/>
                  </a:lnTo>
                  <a:cubicBezTo>
                    <a:pt x="736360" y="0"/>
                    <a:pt x="758189" y="9042"/>
                    <a:pt x="774283" y="25137"/>
                  </a:cubicBezTo>
                  <a:cubicBezTo>
                    <a:pt x="790378" y="41231"/>
                    <a:pt x="799420" y="63060"/>
                    <a:pt x="799420" y="85822"/>
                  </a:cubicBezTo>
                  <a:lnTo>
                    <a:pt x="799420" y="85822"/>
                  </a:lnTo>
                  <a:cubicBezTo>
                    <a:pt x="799420" y="108583"/>
                    <a:pt x="790378" y="130412"/>
                    <a:pt x="774283" y="146507"/>
                  </a:cubicBezTo>
                  <a:cubicBezTo>
                    <a:pt x="758189" y="162602"/>
                    <a:pt x="736360" y="171643"/>
                    <a:pt x="71359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9942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5404" y="4817646"/>
            <a:ext cx="4519613" cy="651709"/>
            <a:chOff x="0" y="0"/>
            <a:chExt cx="1190351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0351" cy="171643"/>
            </a:xfrm>
            <a:custGeom>
              <a:avLst/>
              <a:gdLst/>
              <a:ahLst/>
              <a:cxnLst/>
              <a:rect l="l" t="t" r="r" b="b"/>
              <a:pathLst>
                <a:path w="1190351" h="171643">
                  <a:moveTo>
                    <a:pt x="85822" y="0"/>
                  </a:moveTo>
                  <a:lnTo>
                    <a:pt x="1104529" y="0"/>
                  </a:lnTo>
                  <a:cubicBezTo>
                    <a:pt x="1151927" y="0"/>
                    <a:pt x="1190351" y="38424"/>
                    <a:pt x="1190351" y="85822"/>
                  </a:cubicBezTo>
                  <a:lnTo>
                    <a:pt x="1190351" y="85822"/>
                  </a:lnTo>
                  <a:cubicBezTo>
                    <a:pt x="1190351" y="108583"/>
                    <a:pt x="1181309" y="130412"/>
                    <a:pt x="1165214" y="146507"/>
                  </a:cubicBezTo>
                  <a:cubicBezTo>
                    <a:pt x="1149119" y="162602"/>
                    <a:pt x="1127290" y="171643"/>
                    <a:pt x="110452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9035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35136" y="-314175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919033"/>
            <a:ext cx="16303687" cy="812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Articolazione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Screening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psicoattitudinale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consiglio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novembre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Colloqui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novembre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40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Settembre -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dicembre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2025</a:t>
            </a:r>
          </a:p>
          <a:p>
            <a:pPr algn="just">
              <a:lnSpc>
                <a:spcPts val="4440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Manuela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Scendoni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3593" y="606337"/>
            <a:ext cx="1700081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“Io cresco”</a:t>
            </a:r>
          </a:p>
          <a:p>
            <a:pPr algn="l">
              <a:lnSpc>
                <a:spcPts val="8160"/>
              </a:lnSpc>
            </a:pPr>
            <a:endParaRPr lang="en-US" sz="6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98481" y="1975833"/>
            <a:ext cx="3117760" cy="651709"/>
            <a:chOff x="0" y="0"/>
            <a:chExt cx="821138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1138" cy="171643"/>
            </a:xfrm>
            <a:custGeom>
              <a:avLst/>
              <a:gdLst/>
              <a:ahLst/>
              <a:cxnLst/>
              <a:rect l="l" t="t" r="r" b="b"/>
              <a:pathLst>
                <a:path w="821138" h="171643">
                  <a:moveTo>
                    <a:pt x="85822" y="0"/>
                  </a:moveTo>
                  <a:lnTo>
                    <a:pt x="735317" y="0"/>
                  </a:lnTo>
                  <a:cubicBezTo>
                    <a:pt x="758078" y="0"/>
                    <a:pt x="779907" y="9042"/>
                    <a:pt x="796002" y="25137"/>
                  </a:cubicBezTo>
                  <a:cubicBezTo>
                    <a:pt x="812096" y="41231"/>
                    <a:pt x="821138" y="63060"/>
                    <a:pt x="821138" y="85822"/>
                  </a:cubicBezTo>
                  <a:lnTo>
                    <a:pt x="821138" y="85822"/>
                  </a:lnTo>
                  <a:cubicBezTo>
                    <a:pt x="821138" y="108583"/>
                    <a:pt x="812096" y="130412"/>
                    <a:pt x="796002" y="146507"/>
                  </a:cubicBezTo>
                  <a:cubicBezTo>
                    <a:pt x="779907" y="162602"/>
                    <a:pt x="758078" y="171643"/>
                    <a:pt x="73531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2113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8481" y="5295900"/>
            <a:ext cx="2726066" cy="651709"/>
            <a:chOff x="0" y="0"/>
            <a:chExt cx="717976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976" cy="171643"/>
            </a:xfrm>
            <a:custGeom>
              <a:avLst/>
              <a:gdLst/>
              <a:ahLst/>
              <a:cxnLst/>
              <a:rect l="l" t="t" r="r" b="b"/>
              <a:pathLst>
                <a:path w="717976" h="171643">
                  <a:moveTo>
                    <a:pt x="85822" y="0"/>
                  </a:moveTo>
                  <a:lnTo>
                    <a:pt x="632154" y="0"/>
                  </a:lnTo>
                  <a:cubicBezTo>
                    <a:pt x="654916" y="0"/>
                    <a:pt x="676745" y="9042"/>
                    <a:pt x="692839" y="25137"/>
                  </a:cubicBezTo>
                  <a:cubicBezTo>
                    <a:pt x="708934" y="41231"/>
                    <a:pt x="717976" y="63060"/>
                    <a:pt x="717976" y="85822"/>
                  </a:cubicBezTo>
                  <a:lnTo>
                    <a:pt x="717976" y="85822"/>
                  </a:lnTo>
                  <a:cubicBezTo>
                    <a:pt x="717976" y="108583"/>
                    <a:pt x="708934" y="130412"/>
                    <a:pt x="692839" y="146507"/>
                  </a:cubicBezTo>
                  <a:cubicBezTo>
                    <a:pt x="676745" y="162602"/>
                    <a:pt x="654916" y="171643"/>
                    <a:pt x="632154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17976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8481" y="7082591"/>
            <a:ext cx="1942677" cy="651709"/>
            <a:chOff x="0" y="0"/>
            <a:chExt cx="511652" cy="171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1652" cy="171643"/>
            </a:xfrm>
            <a:custGeom>
              <a:avLst/>
              <a:gdLst/>
              <a:ahLst/>
              <a:cxnLst/>
              <a:rect l="l" t="t" r="r" b="b"/>
              <a:pathLst>
                <a:path w="511652" h="171643">
                  <a:moveTo>
                    <a:pt x="85822" y="0"/>
                  </a:moveTo>
                  <a:lnTo>
                    <a:pt x="425830" y="0"/>
                  </a:lnTo>
                  <a:cubicBezTo>
                    <a:pt x="448591" y="0"/>
                    <a:pt x="470420" y="9042"/>
                    <a:pt x="486515" y="25137"/>
                  </a:cubicBezTo>
                  <a:cubicBezTo>
                    <a:pt x="502610" y="41231"/>
                    <a:pt x="511652" y="63060"/>
                    <a:pt x="511652" y="85822"/>
                  </a:cubicBezTo>
                  <a:lnTo>
                    <a:pt x="511652" y="85822"/>
                  </a:lnTo>
                  <a:cubicBezTo>
                    <a:pt x="511652" y="108583"/>
                    <a:pt x="502610" y="130412"/>
                    <a:pt x="486515" y="146507"/>
                  </a:cubicBezTo>
                  <a:cubicBezTo>
                    <a:pt x="470420" y="162602"/>
                    <a:pt x="448591" y="171643"/>
                    <a:pt x="425830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1652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481" y="8854455"/>
            <a:ext cx="2416833" cy="651709"/>
            <a:chOff x="0" y="0"/>
            <a:chExt cx="636532" cy="1716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6532" cy="171643"/>
            </a:xfrm>
            <a:custGeom>
              <a:avLst/>
              <a:gdLst/>
              <a:ahLst/>
              <a:cxnLst/>
              <a:rect l="l" t="t" r="r" b="b"/>
              <a:pathLst>
                <a:path w="636532" h="171643">
                  <a:moveTo>
                    <a:pt x="85822" y="0"/>
                  </a:moveTo>
                  <a:lnTo>
                    <a:pt x="550711" y="0"/>
                  </a:lnTo>
                  <a:cubicBezTo>
                    <a:pt x="573472" y="0"/>
                    <a:pt x="595301" y="9042"/>
                    <a:pt x="611396" y="25137"/>
                  </a:cubicBezTo>
                  <a:cubicBezTo>
                    <a:pt x="627490" y="41231"/>
                    <a:pt x="636532" y="63060"/>
                    <a:pt x="636532" y="85822"/>
                  </a:cubicBezTo>
                  <a:lnTo>
                    <a:pt x="636532" y="85822"/>
                  </a:lnTo>
                  <a:cubicBezTo>
                    <a:pt x="636532" y="108583"/>
                    <a:pt x="627490" y="130412"/>
                    <a:pt x="611396" y="146507"/>
                  </a:cubicBezTo>
                  <a:cubicBezTo>
                    <a:pt x="595301" y="162602"/>
                    <a:pt x="573472" y="171643"/>
                    <a:pt x="550711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36532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63933" y="6877377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153373" y="2015587"/>
            <a:ext cx="16652257" cy="5700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abilità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preadolescenza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bullismo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dell’inclusione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Mira a far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acquisire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consapevolezza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cambiamenti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legati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crescita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migliorare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dinamiche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interpersonali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Riconoscere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cambiamenti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Stimolare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comportamenti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assertivi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Sensibilizzare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valore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diversità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adulti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comprendere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preadolescenziale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95350" y="2015587"/>
            <a:ext cx="2045754" cy="651709"/>
            <a:chOff x="0" y="0"/>
            <a:chExt cx="538800" cy="1716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800" cy="171643"/>
            </a:xfrm>
            <a:custGeom>
              <a:avLst/>
              <a:gdLst/>
              <a:ahLst/>
              <a:cxnLst/>
              <a:rect l="l" t="t" r="r" b="b"/>
              <a:pathLst>
                <a:path w="538800" h="171643">
                  <a:moveTo>
                    <a:pt x="85822" y="0"/>
                  </a:moveTo>
                  <a:lnTo>
                    <a:pt x="452978" y="0"/>
                  </a:lnTo>
                  <a:cubicBezTo>
                    <a:pt x="500376" y="0"/>
                    <a:pt x="538800" y="38424"/>
                    <a:pt x="538800" y="85822"/>
                  </a:cubicBezTo>
                  <a:lnTo>
                    <a:pt x="538800" y="85822"/>
                  </a:lnTo>
                  <a:cubicBezTo>
                    <a:pt x="538800" y="108583"/>
                    <a:pt x="529758" y="130412"/>
                    <a:pt x="513663" y="146507"/>
                  </a:cubicBezTo>
                  <a:cubicBezTo>
                    <a:pt x="497568" y="162602"/>
                    <a:pt x="475739" y="171643"/>
                    <a:pt x="45297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3880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5350" y="4878057"/>
            <a:ext cx="2231294" cy="651709"/>
            <a:chOff x="0" y="0"/>
            <a:chExt cx="587666" cy="1716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7666" cy="171643"/>
            </a:xfrm>
            <a:custGeom>
              <a:avLst/>
              <a:gdLst/>
              <a:ahLst/>
              <a:cxnLst/>
              <a:rect l="l" t="t" r="r" b="b"/>
              <a:pathLst>
                <a:path w="587666" h="171643">
                  <a:moveTo>
                    <a:pt x="85822" y="0"/>
                  </a:moveTo>
                  <a:lnTo>
                    <a:pt x="501844" y="0"/>
                  </a:lnTo>
                  <a:cubicBezTo>
                    <a:pt x="524605" y="0"/>
                    <a:pt x="546435" y="9042"/>
                    <a:pt x="562529" y="25137"/>
                  </a:cubicBezTo>
                  <a:cubicBezTo>
                    <a:pt x="578624" y="41231"/>
                    <a:pt x="587666" y="63060"/>
                    <a:pt x="587666" y="85822"/>
                  </a:cubicBezTo>
                  <a:lnTo>
                    <a:pt x="587666" y="85822"/>
                  </a:lnTo>
                  <a:cubicBezTo>
                    <a:pt x="587666" y="108583"/>
                    <a:pt x="578624" y="130412"/>
                    <a:pt x="562529" y="146507"/>
                  </a:cubicBezTo>
                  <a:cubicBezTo>
                    <a:pt x="546435" y="162602"/>
                    <a:pt x="524605" y="171643"/>
                    <a:pt x="501844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87666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2030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“Io e l’altro”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08920">
            <a:off x="14016216" y="75407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839292"/>
            <a:ext cx="16230600" cy="682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Strumenti</a:t>
            </a:r>
          </a:p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esplorare le risorse socio-relazionali verranno impiegati strumenti ampiamente utilizzati in ambito scolastico. A questo proposito si sottolinea che la finalità dello screening </a:t>
            </a:r>
            <a:r>
              <a:rPr lang="en-US" sz="30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non è diagnostica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ma preventiva, di accompagnamento all’esplorazione personale e di promozione dello “stare bene a scuola” in quanto condizione indispensabile per un apprendimento e una crescita ottimali dello studente.</a:t>
            </a:r>
          </a:p>
          <a:p>
            <a:pPr algn="just">
              <a:lnSpc>
                <a:spcPts val="444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Articolazione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Esplorazione delle risorse relazioni mediante l’utilizzo di questionari autovalutativi (novembre);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Relazione per docenti (febbraio);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Colloqui individuali con studenti e con i genitori (marzo).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2030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“Io e l’altro”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03455" y="1865725"/>
            <a:ext cx="2601912" cy="651709"/>
            <a:chOff x="0" y="0"/>
            <a:chExt cx="685277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5277" cy="171643"/>
            </a:xfrm>
            <a:custGeom>
              <a:avLst/>
              <a:gdLst/>
              <a:ahLst/>
              <a:cxnLst/>
              <a:rect l="l" t="t" r="r" b="b"/>
              <a:pathLst>
                <a:path w="685277" h="171643">
                  <a:moveTo>
                    <a:pt x="85822" y="0"/>
                  </a:moveTo>
                  <a:lnTo>
                    <a:pt x="599456" y="0"/>
                  </a:lnTo>
                  <a:cubicBezTo>
                    <a:pt x="622217" y="0"/>
                    <a:pt x="644046" y="9042"/>
                    <a:pt x="660141" y="25137"/>
                  </a:cubicBezTo>
                  <a:cubicBezTo>
                    <a:pt x="676235" y="41231"/>
                    <a:pt x="685277" y="63060"/>
                    <a:pt x="685277" y="85822"/>
                  </a:cubicBezTo>
                  <a:lnTo>
                    <a:pt x="685277" y="85822"/>
                  </a:lnTo>
                  <a:cubicBezTo>
                    <a:pt x="685277" y="108583"/>
                    <a:pt x="676235" y="130412"/>
                    <a:pt x="660141" y="146507"/>
                  </a:cubicBezTo>
                  <a:cubicBezTo>
                    <a:pt x="644046" y="162602"/>
                    <a:pt x="622217" y="171643"/>
                    <a:pt x="599456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85277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455" y="5852871"/>
            <a:ext cx="3243323" cy="651709"/>
            <a:chOff x="0" y="0"/>
            <a:chExt cx="854208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4209" cy="171643"/>
            </a:xfrm>
            <a:custGeom>
              <a:avLst/>
              <a:gdLst/>
              <a:ahLst/>
              <a:cxnLst/>
              <a:rect l="l" t="t" r="r" b="b"/>
              <a:pathLst>
                <a:path w="854209" h="171643">
                  <a:moveTo>
                    <a:pt x="85822" y="0"/>
                  </a:moveTo>
                  <a:lnTo>
                    <a:pt x="768387" y="0"/>
                  </a:lnTo>
                  <a:cubicBezTo>
                    <a:pt x="791148" y="0"/>
                    <a:pt x="812977" y="9042"/>
                    <a:pt x="829072" y="25137"/>
                  </a:cubicBezTo>
                  <a:cubicBezTo>
                    <a:pt x="845167" y="41231"/>
                    <a:pt x="854209" y="63060"/>
                    <a:pt x="854209" y="85822"/>
                  </a:cubicBezTo>
                  <a:lnTo>
                    <a:pt x="854209" y="85822"/>
                  </a:lnTo>
                  <a:cubicBezTo>
                    <a:pt x="854209" y="108583"/>
                    <a:pt x="845167" y="130412"/>
                    <a:pt x="829072" y="146507"/>
                  </a:cubicBezTo>
                  <a:cubicBezTo>
                    <a:pt x="812977" y="162602"/>
                    <a:pt x="791148" y="171643"/>
                    <a:pt x="76838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5420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1840211"/>
            <a:ext cx="10401300" cy="474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2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Novembre 2025 -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marzo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2026</a:t>
            </a:r>
          </a:p>
          <a:p>
            <a:pPr algn="just">
              <a:lnSpc>
                <a:spcPts val="4440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Manuela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Scendoni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99004" y="-2170982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781182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“Io e l’altro”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4875" y="1695550"/>
            <a:ext cx="2684374" cy="79637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897799" y="3653591"/>
            <a:ext cx="1921601" cy="651709"/>
            <a:chOff x="0" y="0"/>
            <a:chExt cx="506101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6101" cy="171643"/>
            </a:xfrm>
            <a:custGeom>
              <a:avLst/>
              <a:gdLst/>
              <a:ahLst/>
              <a:cxnLst/>
              <a:rect l="l" t="t" r="r" b="b"/>
              <a:pathLst>
                <a:path w="506101" h="171643">
                  <a:moveTo>
                    <a:pt x="85822" y="0"/>
                  </a:moveTo>
                  <a:lnTo>
                    <a:pt x="420279" y="0"/>
                  </a:lnTo>
                  <a:cubicBezTo>
                    <a:pt x="467677" y="0"/>
                    <a:pt x="506101" y="38424"/>
                    <a:pt x="506101" y="85822"/>
                  </a:cubicBezTo>
                  <a:lnTo>
                    <a:pt x="506101" y="85822"/>
                  </a:lnTo>
                  <a:cubicBezTo>
                    <a:pt x="506101" y="108583"/>
                    <a:pt x="497059" y="130412"/>
                    <a:pt x="480964" y="146507"/>
                  </a:cubicBezTo>
                  <a:cubicBezTo>
                    <a:pt x="464869" y="162602"/>
                    <a:pt x="443040" y="171643"/>
                    <a:pt x="42027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610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2011" y="5406191"/>
            <a:ext cx="2436989" cy="651709"/>
            <a:chOff x="0" y="0"/>
            <a:chExt cx="641841" cy="171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1841" cy="171643"/>
            </a:xfrm>
            <a:custGeom>
              <a:avLst/>
              <a:gdLst/>
              <a:ahLst/>
              <a:cxnLst/>
              <a:rect l="l" t="t" r="r" b="b"/>
              <a:pathLst>
                <a:path w="641841" h="171643">
                  <a:moveTo>
                    <a:pt x="85822" y="0"/>
                  </a:moveTo>
                  <a:lnTo>
                    <a:pt x="556019" y="0"/>
                  </a:lnTo>
                  <a:cubicBezTo>
                    <a:pt x="578780" y="0"/>
                    <a:pt x="600609" y="9042"/>
                    <a:pt x="616704" y="25137"/>
                  </a:cubicBezTo>
                  <a:cubicBezTo>
                    <a:pt x="632799" y="41231"/>
                    <a:pt x="641841" y="63060"/>
                    <a:pt x="641841" y="85822"/>
                  </a:cubicBezTo>
                  <a:lnTo>
                    <a:pt x="641841" y="85822"/>
                  </a:lnTo>
                  <a:cubicBezTo>
                    <a:pt x="641841" y="108583"/>
                    <a:pt x="632799" y="130412"/>
                    <a:pt x="616704" y="146507"/>
                  </a:cubicBezTo>
                  <a:cubicBezTo>
                    <a:pt x="600609" y="162602"/>
                    <a:pt x="578780" y="171643"/>
                    <a:pt x="55601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4184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3C31DD95-675A-2D42-6CA6-43981B8401FA}"/>
              </a:ext>
            </a:extLst>
          </p:cNvPr>
          <p:cNvGrpSpPr/>
          <p:nvPr/>
        </p:nvGrpSpPr>
        <p:grpSpPr>
          <a:xfrm>
            <a:off x="904874" y="1647342"/>
            <a:ext cx="2676526" cy="796370"/>
            <a:chOff x="-63088" y="-38100"/>
            <a:chExt cx="704929" cy="209743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C0A3E73-1518-869E-5CAA-C3BE9A123254}"/>
                </a:ext>
              </a:extLst>
            </p:cNvPr>
            <p:cNvSpPr/>
            <p:nvPr/>
          </p:nvSpPr>
          <p:spPr>
            <a:xfrm>
              <a:off x="-63088" y="12697"/>
              <a:ext cx="704929" cy="158946"/>
            </a:xfrm>
            <a:custGeom>
              <a:avLst/>
              <a:gdLst/>
              <a:ahLst/>
              <a:cxnLst/>
              <a:rect l="l" t="t" r="r" b="b"/>
              <a:pathLst>
                <a:path w="641841" h="171643">
                  <a:moveTo>
                    <a:pt x="85822" y="0"/>
                  </a:moveTo>
                  <a:lnTo>
                    <a:pt x="556019" y="0"/>
                  </a:lnTo>
                  <a:cubicBezTo>
                    <a:pt x="578780" y="0"/>
                    <a:pt x="600609" y="9042"/>
                    <a:pt x="616704" y="25137"/>
                  </a:cubicBezTo>
                  <a:cubicBezTo>
                    <a:pt x="632799" y="41231"/>
                    <a:pt x="641841" y="63060"/>
                    <a:pt x="641841" y="85822"/>
                  </a:cubicBezTo>
                  <a:lnTo>
                    <a:pt x="641841" y="85822"/>
                  </a:lnTo>
                  <a:cubicBezTo>
                    <a:pt x="641841" y="108583"/>
                    <a:pt x="632799" y="130412"/>
                    <a:pt x="616704" y="146507"/>
                  </a:cubicBezTo>
                  <a:cubicBezTo>
                    <a:pt x="600609" y="162602"/>
                    <a:pt x="578780" y="171643"/>
                    <a:pt x="55601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F3E017F6-598E-B78A-E853-71504DC79075}"/>
                </a:ext>
              </a:extLst>
            </p:cNvPr>
            <p:cNvSpPr txBox="1"/>
            <p:nvPr/>
          </p:nvSpPr>
          <p:spPr>
            <a:xfrm>
              <a:off x="0" y="-38100"/>
              <a:ext cx="64184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3618088" y="3399161"/>
            <a:ext cx="12762088" cy="253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Indice</a:t>
            </a:r>
          </a:p>
          <a:p>
            <a:pPr algn="ctr">
              <a:lnSpc>
                <a:spcPts val="10000"/>
              </a:lnSpc>
            </a:pPr>
            <a:r>
              <a:rPr lang="en-US" sz="8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progetti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11088" y="488858"/>
            <a:ext cx="10150060" cy="955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Scuola dell’infanzia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“Crescere insieme”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Scuola primaria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“Ascoltiamoci”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“Scuola senza ostacoli”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Scuola secondaria di primo grado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“Io cresco”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“Io e l’altro”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“Futuro in corso”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“Dal banco al palco”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Scuola secondaria di secondo grado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“Pronti a spiccare il volo”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“Mi oriento nel futuro: la scelta dell’università”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“S.O.S. Classe: Intervenire in modo positivo nella gestione della classe”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“Accoglienza in azione: la scuola che include”</a:t>
            </a:r>
          </a:p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-1378051" y="-2469815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1735820" y="6358260"/>
            <a:ext cx="2054273" cy="2250698"/>
          </a:xfrm>
          <a:custGeom>
            <a:avLst/>
            <a:gdLst/>
            <a:ahLst/>
            <a:cxnLst/>
            <a:rect l="l" t="t" r="r" b="b"/>
            <a:pathLst>
              <a:path w="2054273" h="2250698">
                <a:moveTo>
                  <a:pt x="0" y="0"/>
                </a:moveTo>
                <a:lnTo>
                  <a:pt x="2054273" y="0"/>
                </a:lnTo>
                <a:lnTo>
                  <a:pt x="2054273" y="2250698"/>
                </a:lnTo>
                <a:lnTo>
                  <a:pt x="0" y="2250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15750130" y="593633"/>
            <a:ext cx="2014987" cy="1776852"/>
          </a:xfrm>
          <a:custGeom>
            <a:avLst/>
            <a:gdLst/>
            <a:ahLst/>
            <a:cxnLst/>
            <a:rect l="l" t="t" r="r" b="b"/>
            <a:pathLst>
              <a:path w="2014987" h="1776852">
                <a:moveTo>
                  <a:pt x="0" y="0"/>
                </a:moveTo>
                <a:lnTo>
                  <a:pt x="2014987" y="0"/>
                </a:lnTo>
                <a:lnTo>
                  <a:pt x="2014987" y="1776852"/>
                </a:lnTo>
                <a:lnTo>
                  <a:pt x="0" y="17768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1442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“Futuro in corso”</a:t>
            </a:r>
          </a:p>
        </p:txBody>
      </p:sp>
      <p:sp>
        <p:nvSpPr>
          <p:cNvPr id="3" name="Freeform 3"/>
          <p:cNvSpPr/>
          <p:nvPr/>
        </p:nvSpPr>
        <p:spPr>
          <a:xfrm>
            <a:off x="14730390" y="75407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028700" y="1958591"/>
            <a:ext cx="16108440" cy="4576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</a:p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 alla scelta scolastica futura. Aiuta gli studenti a prendere decisioni consapevoli, autonome e coerenti con le loro attitudini, valori e interessi personali.</a:t>
            </a:r>
          </a:p>
          <a:p>
            <a:pPr algn="just">
              <a:lnSpc>
                <a:spcPts val="444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Riconoscere risorse e potenzialità personali;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Riflettere sulla propria visione del futuro scolastico e lavorativo;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 un orientamento scolastico realistico e responsabile.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51442" y="1977641"/>
            <a:ext cx="2045294" cy="651709"/>
            <a:chOff x="0" y="0"/>
            <a:chExt cx="538678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8678" cy="171643"/>
            </a:xfrm>
            <a:custGeom>
              <a:avLst/>
              <a:gdLst/>
              <a:ahLst/>
              <a:cxnLst/>
              <a:rect l="l" t="t" r="r" b="b"/>
              <a:pathLst>
                <a:path w="538678" h="171643">
                  <a:moveTo>
                    <a:pt x="85822" y="0"/>
                  </a:moveTo>
                  <a:lnTo>
                    <a:pt x="452857" y="0"/>
                  </a:lnTo>
                  <a:cubicBezTo>
                    <a:pt x="475618" y="0"/>
                    <a:pt x="497447" y="9042"/>
                    <a:pt x="513542" y="25137"/>
                  </a:cubicBezTo>
                  <a:cubicBezTo>
                    <a:pt x="529636" y="41231"/>
                    <a:pt x="538678" y="63060"/>
                    <a:pt x="538678" y="85822"/>
                  </a:cubicBezTo>
                  <a:lnTo>
                    <a:pt x="538678" y="85822"/>
                  </a:lnTo>
                  <a:cubicBezTo>
                    <a:pt x="538678" y="108583"/>
                    <a:pt x="529636" y="130412"/>
                    <a:pt x="513542" y="146507"/>
                  </a:cubicBezTo>
                  <a:cubicBezTo>
                    <a:pt x="497447" y="162602"/>
                    <a:pt x="475618" y="171643"/>
                    <a:pt x="45285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867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1442" y="4246623"/>
            <a:ext cx="2210218" cy="651709"/>
            <a:chOff x="0" y="0"/>
            <a:chExt cx="582115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2115" cy="171643"/>
            </a:xfrm>
            <a:custGeom>
              <a:avLst/>
              <a:gdLst/>
              <a:ahLst/>
              <a:cxnLst/>
              <a:rect l="l" t="t" r="r" b="b"/>
              <a:pathLst>
                <a:path w="582115" h="171643">
                  <a:moveTo>
                    <a:pt x="85822" y="0"/>
                  </a:moveTo>
                  <a:lnTo>
                    <a:pt x="496293" y="0"/>
                  </a:lnTo>
                  <a:cubicBezTo>
                    <a:pt x="519055" y="0"/>
                    <a:pt x="540884" y="9042"/>
                    <a:pt x="556978" y="25137"/>
                  </a:cubicBezTo>
                  <a:cubicBezTo>
                    <a:pt x="573073" y="41231"/>
                    <a:pt x="582115" y="63060"/>
                    <a:pt x="582115" y="85822"/>
                  </a:cubicBezTo>
                  <a:lnTo>
                    <a:pt x="582115" y="85822"/>
                  </a:lnTo>
                  <a:cubicBezTo>
                    <a:pt x="582115" y="108583"/>
                    <a:pt x="573073" y="130412"/>
                    <a:pt x="556978" y="146507"/>
                  </a:cubicBezTo>
                  <a:cubicBezTo>
                    <a:pt x="540884" y="162602"/>
                    <a:pt x="519055" y="171643"/>
                    <a:pt x="496293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8211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35136" y="-314175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726957"/>
            <a:ext cx="16230600" cy="737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 algn="just">
              <a:lnSpc>
                <a:spcPts val="444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</a:p>
          <a:p>
            <a:pPr marL="457200" indent="-457200" algn="just">
              <a:lnSpc>
                <a:spcPts val="444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Test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psicoattitudinali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questionari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interessi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professionali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restituzione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risultati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Strumenti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arrivare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conoscenza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ragazzo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rispetto alle sue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potenzialità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attitudini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abilità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livello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motivazione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approccio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studio,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verranno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impiegati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ampiamente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utilizzati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ambito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proposito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sottolinea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screening </a:t>
            </a:r>
            <a:r>
              <a:rPr lang="en-US" sz="30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non è </a:t>
            </a:r>
            <a:r>
              <a:rPr lang="en-US" sz="300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diagnostica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ma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preventiva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accompagnamento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all’esplorazione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“stare bene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condizione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indispensabile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un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crescita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ottimali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1442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“Futuro in corso”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51442" y="4610100"/>
            <a:ext cx="2436989" cy="651709"/>
            <a:chOff x="0" y="0"/>
            <a:chExt cx="641841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1841" cy="171643"/>
            </a:xfrm>
            <a:custGeom>
              <a:avLst/>
              <a:gdLst/>
              <a:ahLst/>
              <a:cxnLst/>
              <a:rect l="l" t="t" r="r" b="b"/>
              <a:pathLst>
                <a:path w="641841" h="171643">
                  <a:moveTo>
                    <a:pt x="85822" y="0"/>
                  </a:moveTo>
                  <a:lnTo>
                    <a:pt x="556019" y="0"/>
                  </a:lnTo>
                  <a:cubicBezTo>
                    <a:pt x="578780" y="0"/>
                    <a:pt x="600609" y="9042"/>
                    <a:pt x="616704" y="25137"/>
                  </a:cubicBezTo>
                  <a:cubicBezTo>
                    <a:pt x="632799" y="41231"/>
                    <a:pt x="641841" y="63060"/>
                    <a:pt x="641841" y="85822"/>
                  </a:cubicBezTo>
                  <a:lnTo>
                    <a:pt x="641841" y="85822"/>
                  </a:lnTo>
                  <a:cubicBezTo>
                    <a:pt x="641841" y="108583"/>
                    <a:pt x="632799" y="130412"/>
                    <a:pt x="616704" y="146507"/>
                  </a:cubicBezTo>
                  <a:cubicBezTo>
                    <a:pt x="600609" y="162602"/>
                    <a:pt x="578780" y="171643"/>
                    <a:pt x="55601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4184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8656" y="1737843"/>
            <a:ext cx="2972991" cy="651709"/>
            <a:chOff x="0" y="0"/>
            <a:chExt cx="783010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010" cy="171643"/>
            </a:xfrm>
            <a:custGeom>
              <a:avLst/>
              <a:gdLst/>
              <a:ahLst/>
              <a:cxnLst/>
              <a:rect l="l" t="t" r="r" b="b"/>
              <a:pathLst>
                <a:path w="783010" h="171643">
                  <a:moveTo>
                    <a:pt x="85822" y="0"/>
                  </a:moveTo>
                  <a:lnTo>
                    <a:pt x="697188" y="0"/>
                  </a:lnTo>
                  <a:cubicBezTo>
                    <a:pt x="719950" y="0"/>
                    <a:pt x="741779" y="9042"/>
                    <a:pt x="757873" y="25137"/>
                  </a:cubicBezTo>
                  <a:cubicBezTo>
                    <a:pt x="773968" y="41231"/>
                    <a:pt x="783010" y="63060"/>
                    <a:pt x="783010" y="85822"/>
                  </a:cubicBezTo>
                  <a:lnTo>
                    <a:pt x="783010" y="85822"/>
                  </a:lnTo>
                  <a:cubicBezTo>
                    <a:pt x="783010" y="108583"/>
                    <a:pt x="773968" y="130412"/>
                    <a:pt x="757873" y="146507"/>
                  </a:cubicBezTo>
                  <a:cubicBezTo>
                    <a:pt x="741779" y="162602"/>
                    <a:pt x="719950" y="171643"/>
                    <a:pt x="69718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8301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36063" y="6637417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981189"/>
            <a:ext cx="16230600" cy="786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Articolazione</a:t>
            </a:r>
            <a:endParaRPr lang="en-US" sz="3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08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Incontro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08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Test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psicoattitudinali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osservazioni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settembre-novembre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08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Incontro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consiglio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novembre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08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Colloqui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restituire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consiglio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novembre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</a:t>
            </a:r>
          </a:p>
          <a:p>
            <a:pPr algn="just">
              <a:lnSpc>
                <a:spcPts val="408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endParaRPr lang="en-US" sz="3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Settembre -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novembre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2025</a:t>
            </a:r>
          </a:p>
          <a:p>
            <a:pPr algn="just">
              <a:lnSpc>
                <a:spcPts val="408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endParaRPr lang="en-US" sz="3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Manuela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Scendoni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1442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“Futuro in corso”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51442" y="1956718"/>
            <a:ext cx="2972991" cy="651709"/>
            <a:chOff x="0" y="0"/>
            <a:chExt cx="783010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3010" cy="171643"/>
            </a:xfrm>
            <a:custGeom>
              <a:avLst/>
              <a:gdLst/>
              <a:ahLst/>
              <a:cxnLst/>
              <a:rect l="l" t="t" r="r" b="b"/>
              <a:pathLst>
                <a:path w="783010" h="171643">
                  <a:moveTo>
                    <a:pt x="85822" y="0"/>
                  </a:moveTo>
                  <a:lnTo>
                    <a:pt x="697188" y="0"/>
                  </a:lnTo>
                  <a:cubicBezTo>
                    <a:pt x="719950" y="0"/>
                    <a:pt x="741779" y="9042"/>
                    <a:pt x="757873" y="25137"/>
                  </a:cubicBezTo>
                  <a:cubicBezTo>
                    <a:pt x="773968" y="41231"/>
                    <a:pt x="783010" y="63060"/>
                    <a:pt x="783010" y="85822"/>
                  </a:cubicBezTo>
                  <a:lnTo>
                    <a:pt x="783010" y="85822"/>
                  </a:lnTo>
                  <a:cubicBezTo>
                    <a:pt x="783010" y="108583"/>
                    <a:pt x="773968" y="130412"/>
                    <a:pt x="757873" y="146507"/>
                  </a:cubicBezTo>
                  <a:cubicBezTo>
                    <a:pt x="741779" y="162602"/>
                    <a:pt x="719950" y="171643"/>
                    <a:pt x="69718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8301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1442" y="7158791"/>
            <a:ext cx="1839139" cy="651709"/>
            <a:chOff x="0" y="0"/>
            <a:chExt cx="484382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4382" cy="171643"/>
            </a:xfrm>
            <a:custGeom>
              <a:avLst/>
              <a:gdLst/>
              <a:ahLst/>
              <a:cxnLst/>
              <a:rect l="l" t="t" r="r" b="b"/>
              <a:pathLst>
                <a:path w="484382" h="171643">
                  <a:moveTo>
                    <a:pt x="85822" y="0"/>
                  </a:moveTo>
                  <a:lnTo>
                    <a:pt x="398561" y="0"/>
                  </a:lnTo>
                  <a:cubicBezTo>
                    <a:pt x="421322" y="0"/>
                    <a:pt x="443151" y="9042"/>
                    <a:pt x="459246" y="25137"/>
                  </a:cubicBezTo>
                  <a:cubicBezTo>
                    <a:pt x="475341" y="41231"/>
                    <a:pt x="484382" y="63060"/>
                    <a:pt x="484382" y="85822"/>
                  </a:cubicBezTo>
                  <a:lnTo>
                    <a:pt x="484382" y="85822"/>
                  </a:lnTo>
                  <a:cubicBezTo>
                    <a:pt x="484382" y="108583"/>
                    <a:pt x="475341" y="130412"/>
                    <a:pt x="459246" y="146507"/>
                  </a:cubicBezTo>
                  <a:cubicBezTo>
                    <a:pt x="443151" y="162602"/>
                    <a:pt x="421322" y="171643"/>
                    <a:pt x="398561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4382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0842" y="8682791"/>
            <a:ext cx="2395758" cy="651709"/>
            <a:chOff x="0" y="0"/>
            <a:chExt cx="630981" cy="171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0981" cy="171643"/>
            </a:xfrm>
            <a:custGeom>
              <a:avLst/>
              <a:gdLst/>
              <a:ahLst/>
              <a:cxnLst/>
              <a:rect l="l" t="t" r="r" b="b"/>
              <a:pathLst>
                <a:path w="630981" h="171643">
                  <a:moveTo>
                    <a:pt x="85822" y="0"/>
                  </a:moveTo>
                  <a:lnTo>
                    <a:pt x="545160" y="0"/>
                  </a:lnTo>
                  <a:cubicBezTo>
                    <a:pt x="567921" y="0"/>
                    <a:pt x="589750" y="9042"/>
                    <a:pt x="605845" y="25137"/>
                  </a:cubicBezTo>
                  <a:cubicBezTo>
                    <a:pt x="621940" y="41231"/>
                    <a:pt x="630981" y="63060"/>
                    <a:pt x="630981" y="85822"/>
                  </a:cubicBezTo>
                  <a:lnTo>
                    <a:pt x="630981" y="85822"/>
                  </a:lnTo>
                  <a:cubicBezTo>
                    <a:pt x="630981" y="108583"/>
                    <a:pt x="621940" y="130412"/>
                    <a:pt x="605845" y="146507"/>
                  </a:cubicBezTo>
                  <a:cubicBezTo>
                    <a:pt x="589750" y="162602"/>
                    <a:pt x="567921" y="171643"/>
                    <a:pt x="545160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3098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51442" y="5541852"/>
            <a:ext cx="2560681" cy="651709"/>
            <a:chOff x="0" y="0"/>
            <a:chExt cx="674418" cy="1716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4418" cy="171643"/>
            </a:xfrm>
            <a:custGeom>
              <a:avLst/>
              <a:gdLst/>
              <a:ahLst/>
              <a:cxnLst/>
              <a:rect l="l" t="t" r="r" b="b"/>
              <a:pathLst>
                <a:path w="674418" h="171643">
                  <a:moveTo>
                    <a:pt x="85822" y="0"/>
                  </a:moveTo>
                  <a:lnTo>
                    <a:pt x="588596" y="0"/>
                  </a:lnTo>
                  <a:cubicBezTo>
                    <a:pt x="611358" y="0"/>
                    <a:pt x="633187" y="9042"/>
                    <a:pt x="649282" y="25137"/>
                  </a:cubicBezTo>
                  <a:cubicBezTo>
                    <a:pt x="665376" y="41231"/>
                    <a:pt x="674418" y="63060"/>
                    <a:pt x="674418" y="85822"/>
                  </a:cubicBezTo>
                  <a:lnTo>
                    <a:pt x="674418" y="85822"/>
                  </a:lnTo>
                  <a:cubicBezTo>
                    <a:pt x="674418" y="108583"/>
                    <a:pt x="665376" y="130412"/>
                    <a:pt x="649282" y="146507"/>
                  </a:cubicBezTo>
                  <a:cubicBezTo>
                    <a:pt x="633187" y="162602"/>
                    <a:pt x="611358" y="171643"/>
                    <a:pt x="588596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7441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“Dal banco al palco”</a:t>
            </a:r>
          </a:p>
        </p:txBody>
      </p:sp>
      <p:sp>
        <p:nvSpPr>
          <p:cNvPr id="3" name="Freeform 3"/>
          <p:cNvSpPr/>
          <p:nvPr/>
        </p:nvSpPr>
        <p:spPr>
          <a:xfrm>
            <a:off x="-1386045" y="710335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038225" y="1974927"/>
            <a:ext cx="16230600" cy="412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Descrizione</a:t>
            </a:r>
            <a:endParaRPr lang="en-US" sz="3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Percorso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teatrale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volto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l’espressione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emozioni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il rispetto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reciproco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bullismo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teatro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è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08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Obiettivo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Generale</a:t>
            </a:r>
          </a:p>
          <a:p>
            <a:pPr algn="just">
              <a:lnSpc>
                <a:spcPts val="408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l’espressione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consapevolezza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un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contesto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protetto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attraverso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laboratori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teatrali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66775" y="1967830"/>
            <a:ext cx="2560681" cy="651709"/>
            <a:chOff x="0" y="0"/>
            <a:chExt cx="674418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4418" cy="171643"/>
            </a:xfrm>
            <a:custGeom>
              <a:avLst/>
              <a:gdLst/>
              <a:ahLst/>
              <a:cxnLst/>
              <a:rect l="l" t="t" r="r" b="b"/>
              <a:pathLst>
                <a:path w="674418" h="171643">
                  <a:moveTo>
                    <a:pt x="85822" y="0"/>
                  </a:moveTo>
                  <a:lnTo>
                    <a:pt x="588596" y="0"/>
                  </a:lnTo>
                  <a:cubicBezTo>
                    <a:pt x="611358" y="0"/>
                    <a:pt x="633187" y="9042"/>
                    <a:pt x="649282" y="25137"/>
                  </a:cubicBezTo>
                  <a:cubicBezTo>
                    <a:pt x="665376" y="41231"/>
                    <a:pt x="674418" y="63060"/>
                    <a:pt x="674418" y="85822"/>
                  </a:cubicBezTo>
                  <a:lnTo>
                    <a:pt x="674418" y="85822"/>
                  </a:lnTo>
                  <a:cubicBezTo>
                    <a:pt x="674418" y="108583"/>
                    <a:pt x="665376" y="130412"/>
                    <a:pt x="649282" y="146507"/>
                  </a:cubicBezTo>
                  <a:cubicBezTo>
                    <a:pt x="633187" y="162602"/>
                    <a:pt x="611358" y="171643"/>
                    <a:pt x="588596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7441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6775" y="4520366"/>
            <a:ext cx="4003766" cy="651709"/>
            <a:chOff x="0" y="0"/>
            <a:chExt cx="1054490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4490" cy="171643"/>
            </a:xfrm>
            <a:custGeom>
              <a:avLst/>
              <a:gdLst/>
              <a:ahLst/>
              <a:cxnLst/>
              <a:rect l="l" t="t" r="r" b="b"/>
              <a:pathLst>
                <a:path w="1054490" h="171643">
                  <a:moveTo>
                    <a:pt x="85822" y="0"/>
                  </a:moveTo>
                  <a:lnTo>
                    <a:pt x="968668" y="0"/>
                  </a:lnTo>
                  <a:cubicBezTo>
                    <a:pt x="1016066" y="0"/>
                    <a:pt x="1054490" y="38424"/>
                    <a:pt x="1054490" y="85822"/>
                  </a:cubicBezTo>
                  <a:lnTo>
                    <a:pt x="1054490" y="85822"/>
                  </a:lnTo>
                  <a:cubicBezTo>
                    <a:pt x="1054490" y="108583"/>
                    <a:pt x="1045448" y="130412"/>
                    <a:pt x="1029353" y="146507"/>
                  </a:cubicBezTo>
                  <a:cubicBezTo>
                    <a:pt x="1013258" y="162602"/>
                    <a:pt x="991429" y="171643"/>
                    <a:pt x="96866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5449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35136" y="-314175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583753"/>
            <a:ext cx="16230600" cy="842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0"/>
              </a:lnSpc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Fasi del Progetto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Conoscersi per riconoscersi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Giochi teatrali, autopresentazioni, sociogrammi drammatizzati, spazi per ascolto e condivisione anonima.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Agire le emozioni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Drammatizzazione di emozioni e situazioni relazionali reali per elaborare vissuti, anche difficili.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Dare forma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Scrittura collettiva di storie e scene basate su esperienze ed emozioni condivise.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Dal palco allo schermo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Produzione di un video teatrale con ruoli diversificati per ogni studente.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Condividere e restituire</a:t>
            </a:r>
          </a:p>
          <a:p>
            <a:pPr marL="1295400" lvl="2" indent="-431800" algn="just">
              <a:lnSpc>
                <a:spcPts val="444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Evento finale con la proiezione del video e riflessione pubblica sull’esperienza vissuta.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5825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“Dal banco al palco”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85825" y="1612328"/>
            <a:ext cx="3612071" cy="651709"/>
            <a:chOff x="0" y="0"/>
            <a:chExt cx="951327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327" cy="171643"/>
            </a:xfrm>
            <a:custGeom>
              <a:avLst/>
              <a:gdLst/>
              <a:ahLst/>
              <a:cxnLst/>
              <a:rect l="l" t="t" r="r" b="b"/>
              <a:pathLst>
                <a:path w="951327" h="171643">
                  <a:moveTo>
                    <a:pt x="85822" y="0"/>
                  </a:moveTo>
                  <a:lnTo>
                    <a:pt x="865506" y="0"/>
                  </a:lnTo>
                  <a:cubicBezTo>
                    <a:pt x="888267" y="0"/>
                    <a:pt x="910096" y="9042"/>
                    <a:pt x="926191" y="25137"/>
                  </a:cubicBezTo>
                  <a:cubicBezTo>
                    <a:pt x="942286" y="41231"/>
                    <a:pt x="951327" y="63060"/>
                    <a:pt x="951327" y="85822"/>
                  </a:cubicBezTo>
                  <a:lnTo>
                    <a:pt x="951327" y="85822"/>
                  </a:lnTo>
                  <a:cubicBezTo>
                    <a:pt x="951327" y="108583"/>
                    <a:pt x="942286" y="130412"/>
                    <a:pt x="926191" y="146507"/>
                  </a:cubicBezTo>
                  <a:cubicBezTo>
                    <a:pt x="910096" y="162602"/>
                    <a:pt x="888267" y="171643"/>
                    <a:pt x="865506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51327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47446" y="7383383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841623"/>
            <a:ext cx="16230600" cy="695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Metodo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Teatro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esperienziale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giochi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ruolo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lavori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sociogrammi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circle time,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materiali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audiovisivi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Approccio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non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giudicante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inclusivo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Durante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a.s.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2025-2026</a:t>
            </a:r>
          </a:p>
          <a:p>
            <a:pPr algn="just">
              <a:lnSpc>
                <a:spcPts val="4440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Daniele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Wlderk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5825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“Dal banco al palco”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09625" y="1877198"/>
            <a:ext cx="2045294" cy="651709"/>
            <a:chOff x="0" y="0"/>
            <a:chExt cx="538678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8678" cy="171643"/>
            </a:xfrm>
            <a:custGeom>
              <a:avLst/>
              <a:gdLst/>
              <a:ahLst/>
              <a:cxnLst/>
              <a:rect l="l" t="t" r="r" b="b"/>
              <a:pathLst>
                <a:path w="538678" h="171643">
                  <a:moveTo>
                    <a:pt x="85822" y="0"/>
                  </a:moveTo>
                  <a:lnTo>
                    <a:pt x="452857" y="0"/>
                  </a:lnTo>
                  <a:cubicBezTo>
                    <a:pt x="475618" y="0"/>
                    <a:pt x="497447" y="9042"/>
                    <a:pt x="513542" y="25137"/>
                  </a:cubicBezTo>
                  <a:cubicBezTo>
                    <a:pt x="529636" y="41231"/>
                    <a:pt x="538678" y="63060"/>
                    <a:pt x="538678" y="85822"/>
                  </a:cubicBezTo>
                  <a:lnTo>
                    <a:pt x="538678" y="85822"/>
                  </a:lnTo>
                  <a:cubicBezTo>
                    <a:pt x="538678" y="108583"/>
                    <a:pt x="529636" y="130412"/>
                    <a:pt x="513542" y="146507"/>
                  </a:cubicBezTo>
                  <a:cubicBezTo>
                    <a:pt x="497447" y="162602"/>
                    <a:pt x="475618" y="171643"/>
                    <a:pt x="45285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867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9625" y="4133393"/>
            <a:ext cx="2684374" cy="651709"/>
            <a:chOff x="0" y="0"/>
            <a:chExt cx="706996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6996" cy="171643"/>
            </a:xfrm>
            <a:custGeom>
              <a:avLst/>
              <a:gdLst/>
              <a:ahLst/>
              <a:cxnLst/>
              <a:rect l="l" t="t" r="r" b="b"/>
              <a:pathLst>
                <a:path w="706996" h="171643">
                  <a:moveTo>
                    <a:pt x="85822" y="0"/>
                  </a:moveTo>
                  <a:lnTo>
                    <a:pt x="621174" y="0"/>
                  </a:lnTo>
                  <a:cubicBezTo>
                    <a:pt x="643935" y="0"/>
                    <a:pt x="665764" y="9042"/>
                    <a:pt x="681859" y="25137"/>
                  </a:cubicBezTo>
                  <a:cubicBezTo>
                    <a:pt x="697954" y="41231"/>
                    <a:pt x="706996" y="63060"/>
                    <a:pt x="706996" y="85822"/>
                  </a:cubicBezTo>
                  <a:lnTo>
                    <a:pt x="706996" y="85822"/>
                  </a:lnTo>
                  <a:cubicBezTo>
                    <a:pt x="706996" y="108583"/>
                    <a:pt x="697954" y="130412"/>
                    <a:pt x="681859" y="146507"/>
                  </a:cubicBezTo>
                  <a:cubicBezTo>
                    <a:pt x="665764" y="162602"/>
                    <a:pt x="643935" y="171643"/>
                    <a:pt x="621174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06996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9625" y="5885709"/>
            <a:ext cx="2045294" cy="651709"/>
            <a:chOff x="0" y="0"/>
            <a:chExt cx="538678" cy="171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8678" cy="171643"/>
            </a:xfrm>
            <a:custGeom>
              <a:avLst/>
              <a:gdLst/>
              <a:ahLst/>
              <a:cxnLst/>
              <a:rect l="l" t="t" r="r" b="b"/>
              <a:pathLst>
                <a:path w="538678" h="171643">
                  <a:moveTo>
                    <a:pt x="85822" y="0"/>
                  </a:moveTo>
                  <a:lnTo>
                    <a:pt x="452857" y="0"/>
                  </a:lnTo>
                  <a:cubicBezTo>
                    <a:pt x="475618" y="0"/>
                    <a:pt x="497447" y="9042"/>
                    <a:pt x="513542" y="25137"/>
                  </a:cubicBezTo>
                  <a:cubicBezTo>
                    <a:pt x="529636" y="41231"/>
                    <a:pt x="538678" y="63060"/>
                    <a:pt x="538678" y="85822"/>
                  </a:cubicBezTo>
                  <a:lnTo>
                    <a:pt x="538678" y="85822"/>
                  </a:lnTo>
                  <a:cubicBezTo>
                    <a:pt x="538678" y="108583"/>
                    <a:pt x="529636" y="130412"/>
                    <a:pt x="513542" y="146507"/>
                  </a:cubicBezTo>
                  <a:cubicBezTo>
                    <a:pt x="497447" y="162602"/>
                    <a:pt x="475618" y="171643"/>
                    <a:pt x="45285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3867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4939" y="7547816"/>
            <a:ext cx="2519450" cy="651709"/>
            <a:chOff x="0" y="0"/>
            <a:chExt cx="663559" cy="1716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3559" cy="171643"/>
            </a:xfrm>
            <a:custGeom>
              <a:avLst/>
              <a:gdLst/>
              <a:ahLst/>
              <a:cxnLst/>
              <a:rect l="l" t="t" r="r" b="b"/>
              <a:pathLst>
                <a:path w="663559" h="171643">
                  <a:moveTo>
                    <a:pt x="85822" y="0"/>
                  </a:moveTo>
                  <a:lnTo>
                    <a:pt x="577737" y="0"/>
                  </a:lnTo>
                  <a:cubicBezTo>
                    <a:pt x="600499" y="0"/>
                    <a:pt x="622328" y="9042"/>
                    <a:pt x="638422" y="25137"/>
                  </a:cubicBezTo>
                  <a:cubicBezTo>
                    <a:pt x="654517" y="41231"/>
                    <a:pt x="663559" y="63060"/>
                    <a:pt x="663559" y="85822"/>
                  </a:cubicBezTo>
                  <a:lnTo>
                    <a:pt x="663559" y="85822"/>
                  </a:lnTo>
                  <a:cubicBezTo>
                    <a:pt x="663559" y="108583"/>
                    <a:pt x="654517" y="130412"/>
                    <a:pt x="638422" y="146507"/>
                  </a:cubicBezTo>
                  <a:cubicBezTo>
                    <a:pt x="622328" y="162602"/>
                    <a:pt x="600499" y="171643"/>
                    <a:pt x="57773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6355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97260" y="2505360"/>
            <a:ext cx="10607780" cy="7057480"/>
          </a:xfrm>
          <a:custGeom>
            <a:avLst/>
            <a:gdLst/>
            <a:ahLst/>
            <a:cxnLst/>
            <a:rect l="l" t="t" r="r" b="b"/>
            <a:pathLst>
              <a:path w="10607780" h="7057480">
                <a:moveTo>
                  <a:pt x="0" y="0"/>
                </a:moveTo>
                <a:lnTo>
                  <a:pt x="10607780" y="0"/>
                </a:lnTo>
                <a:lnTo>
                  <a:pt x="10607780" y="7057479"/>
                </a:lnTo>
                <a:lnTo>
                  <a:pt x="0" y="7057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2332255" y="1225351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4. Scuola secondaria di secondo grado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4909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“Pronti a spiccare il volo”</a:t>
            </a:r>
          </a:p>
        </p:txBody>
      </p:sp>
      <p:sp>
        <p:nvSpPr>
          <p:cNvPr id="3" name="Freeform 3"/>
          <p:cNvSpPr/>
          <p:nvPr/>
        </p:nvSpPr>
        <p:spPr>
          <a:xfrm>
            <a:off x="13835136" y="-314175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028700" y="1842097"/>
            <a:ext cx="16230600" cy="794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primo anno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secondo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rappresenta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delicata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transizione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coincidente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l’adolescenza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L’intervento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l’obiettivo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accompagnare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ragazzi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costruzione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proprio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progetto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vita,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potenziando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consapevolezza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sé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motivazione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autonomia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capacità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decisionali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Particolare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attenzione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è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rivolta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disagi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emotivi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psicologici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tramite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attività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screening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psicoattitudinale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l’autoconoscenza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l’autovalutazione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Approfondire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l’identità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difficoltà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emotivo-relazionali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Sostenere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riconoscimento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risorse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Rafforzare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scuola-famiglia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09625" y="1877198"/>
            <a:ext cx="2045294" cy="651709"/>
            <a:chOff x="0" y="0"/>
            <a:chExt cx="538678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8678" cy="171643"/>
            </a:xfrm>
            <a:custGeom>
              <a:avLst/>
              <a:gdLst/>
              <a:ahLst/>
              <a:cxnLst/>
              <a:rect l="l" t="t" r="r" b="b"/>
              <a:pathLst>
                <a:path w="538678" h="171643">
                  <a:moveTo>
                    <a:pt x="85822" y="0"/>
                  </a:moveTo>
                  <a:lnTo>
                    <a:pt x="452857" y="0"/>
                  </a:lnTo>
                  <a:cubicBezTo>
                    <a:pt x="475618" y="0"/>
                    <a:pt x="497447" y="9042"/>
                    <a:pt x="513542" y="25137"/>
                  </a:cubicBezTo>
                  <a:cubicBezTo>
                    <a:pt x="529636" y="41231"/>
                    <a:pt x="538678" y="63060"/>
                    <a:pt x="538678" y="85822"/>
                  </a:cubicBezTo>
                  <a:lnTo>
                    <a:pt x="538678" y="85822"/>
                  </a:lnTo>
                  <a:cubicBezTo>
                    <a:pt x="538678" y="108583"/>
                    <a:pt x="529636" y="130412"/>
                    <a:pt x="513542" y="146507"/>
                  </a:cubicBezTo>
                  <a:cubicBezTo>
                    <a:pt x="497447" y="162602"/>
                    <a:pt x="475618" y="171643"/>
                    <a:pt x="45285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867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9625" y="6371374"/>
            <a:ext cx="2230834" cy="651709"/>
            <a:chOff x="0" y="0"/>
            <a:chExt cx="587545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7545" cy="171643"/>
            </a:xfrm>
            <a:custGeom>
              <a:avLst/>
              <a:gdLst/>
              <a:ahLst/>
              <a:cxnLst/>
              <a:rect l="l" t="t" r="r" b="b"/>
              <a:pathLst>
                <a:path w="587545" h="171643">
                  <a:moveTo>
                    <a:pt x="85822" y="0"/>
                  </a:moveTo>
                  <a:lnTo>
                    <a:pt x="501723" y="0"/>
                  </a:lnTo>
                  <a:cubicBezTo>
                    <a:pt x="524484" y="0"/>
                    <a:pt x="546313" y="9042"/>
                    <a:pt x="562408" y="25137"/>
                  </a:cubicBezTo>
                  <a:cubicBezTo>
                    <a:pt x="578503" y="41231"/>
                    <a:pt x="587545" y="63060"/>
                    <a:pt x="587545" y="85822"/>
                  </a:cubicBezTo>
                  <a:lnTo>
                    <a:pt x="587545" y="85822"/>
                  </a:lnTo>
                  <a:cubicBezTo>
                    <a:pt x="587545" y="108583"/>
                    <a:pt x="578503" y="130412"/>
                    <a:pt x="562408" y="146507"/>
                  </a:cubicBezTo>
                  <a:cubicBezTo>
                    <a:pt x="546313" y="162602"/>
                    <a:pt x="524484" y="171643"/>
                    <a:pt x="501723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8754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35136" y="-314175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986661"/>
            <a:ext cx="16230600" cy="738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Strumenti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L’intervento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prevede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uno screening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psicoattitudinale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risultati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saranno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discussi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pianificare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interventi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mirati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Verranno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impiegati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ampiamente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utilizzati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ambito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proposito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sottolinea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screening </a:t>
            </a:r>
            <a:r>
              <a:rPr lang="en-US" sz="30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non è </a:t>
            </a:r>
            <a:r>
              <a:rPr lang="en-US" sz="300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diagnostica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ma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preventiva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accompagnamento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all’esplorazione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“stare bene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condizione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indispensabile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un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crescita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ottimali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Articolazione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Tempistiche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Screening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psicoattitudinale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iniziale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Incontro con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consiglio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Colloqui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e, se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necessario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con le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famiglie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4909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“Pronti a spiccare il volo”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09625" y="1991498"/>
            <a:ext cx="5570543" cy="651709"/>
            <a:chOff x="0" y="0"/>
            <a:chExt cx="1467139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7139" cy="171643"/>
            </a:xfrm>
            <a:custGeom>
              <a:avLst/>
              <a:gdLst/>
              <a:ahLst/>
              <a:cxnLst/>
              <a:rect l="l" t="t" r="r" b="b"/>
              <a:pathLst>
                <a:path w="1467139" h="171643">
                  <a:moveTo>
                    <a:pt x="70880" y="0"/>
                  </a:moveTo>
                  <a:lnTo>
                    <a:pt x="1396259" y="0"/>
                  </a:lnTo>
                  <a:cubicBezTo>
                    <a:pt x="1415058" y="0"/>
                    <a:pt x="1433086" y="7468"/>
                    <a:pt x="1446379" y="20760"/>
                  </a:cubicBezTo>
                  <a:cubicBezTo>
                    <a:pt x="1459671" y="34053"/>
                    <a:pt x="1467139" y="52081"/>
                    <a:pt x="1467139" y="70880"/>
                  </a:cubicBezTo>
                  <a:lnTo>
                    <a:pt x="1467139" y="100764"/>
                  </a:lnTo>
                  <a:cubicBezTo>
                    <a:pt x="1467139" y="139910"/>
                    <a:pt x="1435405" y="171643"/>
                    <a:pt x="1396259" y="171643"/>
                  </a:cubicBezTo>
                  <a:lnTo>
                    <a:pt x="70880" y="171643"/>
                  </a:lnTo>
                  <a:cubicBezTo>
                    <a:pt x="31734" y="171643"/>
                    <a:pt x="0" y="139910"/>
                    <a:pt x="0" y="100764"/>
                  </a:cubicBezTo>
                  <a:lnTo>
                    <a:pt x="0" y="70880"/>
                  </a:lnTo>
                  <a:cubicBezTo>
                    <a:pt x="0" y="31734"/>
                    <a:pt x="31734" y="0"/>
                    <a:pt x="70880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6713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9625" y="6547521"/>
            <a:ext cx="6230238" cy="651709"/>
            <a:chOff x="0" y="0"/>
            <a:chExt cx="1640886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0886" cy="171643"/>
            </a:xfrm>
            <a:custGeom>
              <a:avLst/>
              <a:gdLst/>
              <a:ahLst/>
              <a:cxnLst/>
              <a:rect l="l" t="t" r="r" b="b"/>
              <a:pathLst>
                <a:path w="1640886" h="171643">
                  <a:moveTo>
                    <a:pt x="63374" y="0"/>
                  </a:moveTo>
                  <a:lnTo>
                    <a:pt x="1577511" y="0"/>
                  </a:lnTo>
                  <a:cubicBezTo>
                    <a:pt x="1612512" y="0"/>
                    <a:pt x="1640886" y="28374"/>
                    <a:pt x="1640886" y="63374"/>
                  </a:cubicBezTo>
                  <a:lnTo>
                    <a:pt x="1640886" y="108269"/>
                  </a:lnTo>
                  <a:cubicBezTo>
                    <a:pt x="1640886" y="143270"/>
                    <a:pt x="1612512" y="171643"/>
                    <a:pt x="1577511" y="171643"/>
                  </a:cubicBezTo>
                  <a:lnTo>
                    <a:pt x="63374" y="171643"/>
                  </a:lnTo>
                  <a:cubicBezTo>
                    <a:pt x="28374" y="171643"/>
                    <a:pt x="0" y="143270"/>
                    <a:pt x="0" y="108269"/>
                  </a:cubicBezTo>
                  <a:lnTo>
                    <a:pt x="0" y="63374"/>
                  </a:lnTo>
                  <a:cubicBezTo>
                    <a:pt x="0" y="28374"/>
                    <a:pt x="28374" y="0"/>
                    <a:pt x="63374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40886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2549" y="75407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2192173"/>
            <a:ext cx="14058900" cy="4449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51"/>
              </a:lnSpc>
              <a:spcBef>
                <a:spcPct val="0"/>
              </a:spcBef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just">
              <a:lnSpc>
                <a:spcPts val="4351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Settembre –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dicembre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2025</a:t>
            </a:r>
          </a:p>
          <a:p>
            <a:pPr algn="just">
              <a:lnSpc>
                <a:spcPts val="4351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351"/>
              </a:lnSpc>
              <a:spcBef>
                <a:spcPct val="0"/>
              </a:spcBef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351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080"/>
              </a:lnSpc>
              <a:spcBef>
                <a:spcPct val="0"/>
              </a:spcBef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351"/>
              </a:lnSpc>
              <a:spcBef>
                <a:spcPct val="0"/>
              </a:spcBef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351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Manuela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Scendoni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4909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“Pronti a spiccare il volo”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4937" y="2192173"/>
            <a:ext cx="2045294" cy="651709"/>
            <a:chOff x="0" y="0"/>
            <a:chExt cx="538678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8678" cy="171643"/>
            </a:xfrm>
            <a:custGeom>
              <a:avLst/>
              <a:gdLst/>
              <a:ahLst/>
              <a:cxnLst/>
              <a:rect l="l" t="t" r="r" b="b"/>
              <a:pathLst>
                <a:path w="538678" h="171643">
                  <a:moveTo>
                    <a:pt x="85822" y="0"/>
                  </a:moveTo>
                  <a:lnTo>
                    <a:pt x="452857" y="0"/>
                  </a:lnTo>
                  <a:cubicBezTo>
                    <a:pt x="475618" y="0"/>
                    <a:pt x="497447" y="9042"/>
                    <a:pt x="513542" y="25137"/>
                  </a:cubicBezTo>
                  <a:cubicBezTo>
                    <a:pt x="529636" y="41231"/>
                    <a:pt x="538678" y="63060"/>
                    <a:pt x="538678" y="85822"/>
                  </a:cubicBezTo>
                  <a:lnTo>
                    <a:pt x="538678" y="85822"/>
                  </a:lnTo>
                  <a:cubicBezTo>
                    <a:pt x="538678" y="108583"/>
                    <a:pt x="529636" y="130412"/>
                    <a:pt x="513542" y="146507"/>
                  </a:cubicBezTo>
                  <a:cubicBezTo>
                    <a:pt x="497447" y="162602"/>
                    <a:pt x="475618" y="171643"/>
                    <a:pt x="45285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867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6410" y="3796545"/>
            <a:ext cx="2704990" cy="651709"/>
            <a:chOff x="0" y="0"/>
            <a:chExt cx="712425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2425" cy="171643"/>
            </a:xfrm>
            <a:custGeom>
              <a:avLst/>
              <a:gdLst/>
              <a:ahLst/>
              <a:cxnLst/>
              <a:rect l="l" t="t" r="r" b="b"/>
              <a:pathLst>
                <a:path w="712425" h="171643">
                  <a:moveTo>
                    <a:pt x="85822" y="0"/>
                  </a:moveTo>
                  <a:lnTo>
                    <a:pt x="626604" y="0"/>
                  </a:lnTo>
                  <a:cubicBezTo>
                    <a:pt x="674002" y="0"/>
                    <a:pt x="712425" y="38424"/>
                    <a:pt x="712425" y="85822"/>
                  </a:cubicBezTo>
                  <a:lnTo>
                    <a:pt x="712425" y="85822"/>
                  </a:lnTo>
                  <a:cubicBezTo>
                    <a:pt x="712425" y="108583"/>
                    <a:pt x="703383" y="130412"/>
                    <a:pt x="687289" y="146507"/>
                  </a:cubicBezTo>
                  <a:cubicBezTo>
                    <a:pt x="671194" y="162602"/>
                    <a:pt x="649365" y="171643"/>
                    <a:pt x="626604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1242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2000" y="5337730"/>
            <a:ext cx="2598546" cy="796370"/>
            <a:chOff x="0" y="-38100"/>
            <a:chExt cx="684391" cy="209743"/>
          </a:xfrm>
        </p:grpSpPr>
        <p:sp>
          <p:nvSpPr>
            <p:cNvPr id="12" name="Freeform 12"/>
            <p:cNvSpPr/>
            <p:nvPr/>
          </p:nvSpPr>
          <p:spPr>
            <a:xfrm>
              <a:off x="20832" y="0"/>
              <a:ext cx="663559" cy="171643"/>
            </a:xfrm>
            <a:custGeom>
              <a:avLst/>
              <a:gdLst/>
              <a:ahLst/>
              <a:cxnLst/>
              <a:rect l="l" t="t" r="r" b="b"/>
              <a:pathLst>
                <a:path w="663559" h="171643">
                  <a:moveTo>
                    <a:pt x="85822" y="0"/>
                  </a:moveTo>
                  <a:lnTo>
                    <a:pt x="577737" y="0"/>
                  </a:lnTo>
                  <a:cubicBezTo>
                    <a:pt x="600499" y="0"/>
                    <a:pt x="622328" y="9042"/>
                    <a:pt x="638422" y="25137"/>
                  </a:cubicBezTo>
                  <a:cubicBezTo>
                    <a:pt x="654517" y="41231"/>
                    <a:pt x="663559" y="63060"/>
                    <a:pt x="663559" y="85822"/>
                  </a:cubicBezTo>
                  <a:lnTo>
                    <a:pt x="663559" y="85822"/>
                  </a:lnTo>
                  <a:cubicBezTo>
                    <a:pt x="663559" y="108583"/>
                    <a:pt x="654517" y="130412"/>
                    <a:pt x="638422" y="146507"/>
                  </a:cubicBezTo>
                  <a:cubicBezTo>
                    <a:pt x="622328" y="162602"/>
                    <a:pt x="600499" y="171643"/>
                    <a:pt x="57773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6355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05251"/>
            <a:ext cx="16230600" cy="17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70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progetto “Stare Bene a Scuola” si propone come strumento operativo integrato nel progetto educativo della scuola “Maria Ausiliatrice”.</a:t>
            </a:r>
          </a:p>
        </p:txBody>
      </p:sp>
      <p:sp>
        <p:nvSpPr>
          <p:cNvPr id="3" name="Freeform 3"/>
          <p:cNvSpPr/>
          <p:nvPr/>
        </p:nvSpPr>
        <p:spPr>
          <a:xfrm>
            <a:off x="13935938" y="-3612271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1647165" y="3600450"/>
            <a:ext cx="6899965" cy="4034412"/>
            <a:chOff x="0" y="0"/>
            <a:chExt cx="1817275" cy="10625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17275" cy="1062561"/>
            </a:xfrm>
            <a:custGeom>
              <a:avLst/>
              <a:gdLst/>
              <a:ahLst/>
              <a:cxnLst/>
              <a:rect l="l" t="t" r="r" b="b"/>
              <a:pathLst>
                <a:path w="1817275" h="1062561">
                  <a:moveTo>
                    <a:pt x="57223" y="0"/>
                  </a:moveTo>
                  <a:lnTo>
                    <a:pt x="1760051" y="0"/>
                  </a:lnTo>
                  <a:cubicBezTo>
                    <a:pt x="1775228" y="0"/>
                    <a:pt x="1789783" y="6029"/>
                    <a:pt x="1800515" y="16760"/>
                  </a:cubicBezTo>
                  <a:cubicBezTo>
                    <a:pt x="1811246" y="27492"/>
                    <a:pt x="1817275" y="42047"/>
                    <a:pt x="1817275" y="57223"/>
                  </a:cubicBezTo>
                  <a:lnTo>
                    <a:pt x="1817275" y="1005338"/>
                  </a:lnTo>
                  <a:cubicBezTo>
                    <a:pt x="1817275" y="1020515"/>
                    <a:pt x="1811246" y="1035070"/>
                    <a:pt x="1800515" y="1045801"/>
                  </a:cubicBezTo>
                  <a:cubicBezTo>
                    <a:pt x="1789783" y="1056532"/>
                    <a:pt x="1775228" y="1062561"/>
                    <a:pt x="1760051" y="1062561"/>
                  </a:cubicBezTo>
                  <a:lnTo>
                    <a:pt x="57223" y="1062561"/>
                  </a:lnTo>
                  <a:cubicBezTo>
                    <a:pt x="42047" y="1062561"/>
                    <a:pt x="27492" y="1056532"/>
                    <a:pt x="16760" y="1045801"/>
                  </a:cubicBezTo>
                  <a:cubicBezTo>
                    <a:pt x="6029" y="1035070"/>
                    <a:pt x="0" y="1020515"/>
                    <a:pt x="0" y="1005338"/>
                  </a:cubicBezTo>
                  <a:lnTo>
                    <a:pt x="0" y="57223"/>
                  </a:lnTo>
                  <a:cubicBezTo>
                    <a:pt x="0" y="42047"/>
                    <a:pt x="6029" y="27492"/>
                    <a:pt x="16760" y="16760"/>
                  </a:cubicBezTo>
                  <a:cubicBezTo>
                    <a:pt x="27492" y="6029"/>
                    <a:pt x="42047" y="0"/>
                    <a:pt x="57223" y="0"/>
                  </a:cubicBezTo>
                  <a:close/>
                </a:path>
              </a:pathLst>
            </a:custGeom>
            <a:solidFill>
              <a:srgbClr val="FFDCC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17275" cy="1100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29107" y="3600450"/>
            <a:ext cx="6899965" cy="4034412"/>
            <a:chOff x="0" y="0"/>
            <a:chExt cx="1817275" cy="10625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17275" cy="1062561"/>
            </a:xfrm>
            <a:custGeom>
              <a:avLst/>
              <a:gdLst/>
              <a:ahLst/>
              <a:cxnLst/>
              <a:rect l="l" t="t" r="r" b="b"/>
              <a:pathLst>
                <a:path w="1817275" h="1062561">
                  <a:moveTo>
                    <a:pt x="57223" y="0"/>
                  </a:moveTo>
                  <a:lnTo>
                    <a:pt x="1760051" y="0"/>
                  </a:lnTo>
                  <a:cubicBezTo>
                    <a:pt x="1775228" y="0"/>
                    <a:pt x="1789783" y="6029"/>
                    <a:pt x="1800515" y="16760"/>
                  </a:cubicBezTo>
                  <a:cubicBezTo>
                    <a:pt x="1811246" y="27492"/>
                    <a:pt x="1817275" y="42047"/>
                    <a:pt x="1817275" y="57223"/>
                  </a:cubicBezTo>
                  <a:lnTo>
                    <a:pt x="1817275" y="1005338"/>
                  </a:lnTo>
                  <a:cubicBezTo>
                    <a:pt x="1817275" y="1020515"/>
                    <a:pt x="1811246" y="1035070"/>
                    <a:pt x="1800515" y="1045801"/>
                  </a:cubicBezTo>
                  <a:cubicBezTo>
                    <a:pt x="1789783" y="1056532"/>
                    <a:pt x="1775228" y="1062561"/>
                    <a:pt x="1760051" y="1062561"/>
                  </a:cubicBezTo>
                  <a:lnTo>
                    <a:pt x="57223" y="1062561"/>
                  </a:lnTo>
                  <a:cubicBezTo>
                    <a:pt x="42047" y="1062561"/>
                    <a:pt x="27492" y="1056532"/>
                    <a:pt x="16760" y="1045801"/>
                  </a:cubicBezTo>
                  <a:cubicBezTo>
                    <a:pt x="6029" y="1035070"/>
                    <a:pt x="0" y="1020515"/>
                    <a:pt x="0" y="1005338"/>
                  </a:cubicBezTo>
                  <a:lnTo>
                    <a:pt x="0" y="57223"/>
                  </a:lnTo>
                  <a:cubicBezTo>
                    <a:pt x="0" y="42047"/>
                    <a:pt x="6029" y="27492"/>
                    <a:pt x="16760" y="16760"/>
                  </a:cubicBezTo>
                  <a:cubicBezTo>
                    <a:pt x="27492" y="6029"/>
                    <a:pt x="42047" y="0"/>
                    <a:pt x="57223" y="0"/>
                  </a:cubicBezTo>
                  <a:close/>
                </a:path>
              </a:pathLst>
            </a:custGeom>
            <a:solidFill>
              <a:srgbClr val="FFDCC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17275" cy="1100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89729"/>
            <a:ext cx="17000814" cy="116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1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Premessa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07385" y="3235454"/>
            <a:ext cx="6459594" cy="576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Obiettivo</a:t>
            </a:r>
          </a:p>
          <a:p>
            <a:pPr algn="ctr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 il benessere psicologico, scolastico e relazionale degli alunni e delle loro famiglie. </a:t>
            </a:r>
          </a:p>
          <a:p>
            <a:pPr algn="ctr">
              <a:lnSpc>
                <a:spcPts val="444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44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00"/>
              </a:lnSpc>
            </a:pPr>
            <a:r>
              <a:rPr lang="en-US" sz="3000" spc="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11104" y="3908871"/>
            <a:ext cx="6129746" cy="342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dell’Infanzia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Primaria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primo e secondo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450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500"/>
              </a:lnSpc>
            </a:pPr>
            <a:r>
              <a:rPr lang="en-US" sz="3000" spc="11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004295"/>
            <a:ext cx="16230600" cy="168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modello prevede un accompagnamento psicologico ed educativo, che tenga conto della crescita globale della persona e del contesto socio-culturale di riferimento.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13172" y="7396399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643593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“Mi oriento nel futuro: la scelta dell’università”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32875"/>
            <a:ext cx="16230600" cy="682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  <a:endParaRPr lang="en-US" sz="3199" b="1" spc="67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Accompagnare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scelta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consapevole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percorso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universitario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professionale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valorizzando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 loro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risorse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interessi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attitudini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Il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progetto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è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riconosciuto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come PCTO (</a:t>
            </a:r>
            <a:r>
              <a:rPr lang="en-US" sz="3000" b="1" spc="6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Percorsi</a:t>
            </a:r>
            <a:r>
              <a:rPr lang="en-US" sz="3000" b="1" spc="6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per le </a:t>
            </a:r>
            <a:r>
              <a:rPr lang="en-US" sz="3000" b="1" spc="6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Competenze</a:t>
            </a:r>
            <a:r>
              <a:rPr lang="en-US" sz="3000" b="1" spc="6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spc="6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Trasversali</a:t>
            </a:r>
            <a:r>
              <a:rPr lang="en-US" sz="3000" b="1" spc="6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 per </a:t>
            </a:r>
            <a:r>
              <a:rPr lang="en-US" sz="3000" b="1" spc="6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l’Orientamento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</a:t>
            </a:r>
          </a:p>
          <a:p>
            <a:pPr algn="just">
              <a:lnSpc>
                <a:spcPts val="4440"/>
              </a:lnSpc>
            </a:pPr>
            <a:endParaRPr lang="en-US" sz="3000" spc="6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  <a:endParaRPr lang="en-US" sz="3199" b="1" spc="67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Stimolare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riflessione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attitudini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interessi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valori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Sviluppare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capacità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progettazione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future;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Fornire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informazioni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concrete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sul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mondo del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lavoro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dell’università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Insegnare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strutturare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il </a:t>
            </a:r>
            <a:r>
              <a:rPr lang="en-US" sz="3000" b="1" spc="6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Curriculum Vitae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 Bold"/>
                <a:cs typeface="Poppins"/>
                <a:sym typeface="Poppins"/>
              </a:rPr>
              <a:t>;</a:t>
            </a:r>
            <a:endParaRPr lang="en-US" sz="3000" spc="6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conoscenza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l’uso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spc="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soft-skills.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73090" y="1761450"/>
            <a:ext cx="2045294" cy="651709"/>
            <a:chOff x="0" y="0"/>
            <a:chExt cx="538678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8678" cy="171643"/>
            </a:xfrm>
            <a:custGeom>
              <a:avLst/>
              <a:gdLst/>
              <a:ahLst/>
              <a:cxnLst/>
              <a:rect l="l" t="t" r="r" b="b"/>
              <a:pathLst>
                <a:path w="538678" h="171643">
                  <a:moveTo>
                    <a:pt x="85822" y="0"/>
                  </a:moveTo>
                  <a:lnTo>
                    <a:pt x="452857" y="0"/>
                  </a:lnTo>
                  <a:cubicBezTo>
                    <a:pt x="475618" y="0"/>
                    <a:pt x="497447" y="9042"/>
                    <a:pt x="513542" y="25137"/>
                  </a:cubicBezTo>
                  <a:cubicBezTo>
                    <a:pt x="529636" y="41231"/>
                    <a:pt x="538678" y="63060"/>
                    <a:pt x="538678" y="85822"/>
                  </a:cubicBezTo>
                  <a:lnTo>
                    <a:pt x="538678" y="85822"/>
                  </a:lnTo>
                  <a:cubicBezTo>
                    <a:pt x="538678" y="108583"/>
                    <a:pt x="529636" y="130412"/>
                    <a:pt x="513542" y="146507"/>
                  </a:cubicBezTo>
                  <a:cubicBezTo>
                    <a:pt x="497447" y="162602"/>
                    <a:pt x="475618" y="171643"/>
                    <a:pt x="45285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867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1190" y="5181600"/>
            <a:ext cx="2251449" cy="651709"/>
            <a:chOff x="0" y="0"/>
            <a:chExt cx="592974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2974" cy="171643"/>
            </a:xfrm>
            <a:custGeom>
              <a:avLst/>
              <a:gdLst/>
              <a:ahLst/>
              <a:cxnLst/>
              <a:rect l="l" t="t" r="r" b="b"/>
              <a:pathLst>
                <a:path w="592974" h="171643">
                  <a:moveTo>
                    <a:pt x="85822" y="0"/>
                  </a:moveTo>
                  <a:lnTo>
                    <a:pt x="507153" y="0"/>
                  </a:lnTo>
                  <a:cubicBezTo>
                    <a:pt x="529914" y="0"/>
                    <a:pt x="551743" y="9042"/>
                    <a:pt x="567838" y="25137"/>
                  </a:cubicBezTo>
                  <a:cubicBezTo>
                    <a:pt x="583932" y="41231"/>
                    <a:pt x="592974" y="63060"/>
                    <a:pt x="592974" y="85822"/>
                  </a:cubicBezTo>
                  <a:lnTo>
                    <a:pt x="592974" y="85822"/>
                  </a:lnTo>
                  <a:cubicBezTo>
                    <a:pt x="592974" y="108583"/>
                    <a:pt x="583932" y="130412"/>
                    <a:pt x="567838" y="146507"/>
                  </a:cubicBezTo>
                  <a:cubicBezTo>
                    <a:pt x="551743" y="162602"/>
                    <a:pt x="529914" y="171643"/>
                    <a:pt x="507153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92974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873921"/>
            <a:ext cx="16014915" cy="794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Percorso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articolato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progetto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riflessioni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Assessment </a:t>
            </a: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integrato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test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psicoattitudinali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raccolta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Bilancio</a:t>
            </a:r>
            <a:r>
              <a:rPr lang="en-US" sz="3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competenze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attività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riflettere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abilità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attitudini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Consulenza</a:t>
            </a:r>
            <a:r>
              <a:rPr lang="en-US" sz="3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colloqui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restituzione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profilo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test finale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verifica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competenze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acquisite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Strumenti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Verranno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impiegati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ampiamente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utilizzati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ambito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proposito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sottolinea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screening non è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diagnostica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ma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preventiva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accompagnamento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all’esplorazione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“stare bene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condizione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indispensabile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un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crescita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ottimali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3593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“Mi oriento nel futuro: la scelta dell’università”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93706" y="1912021"/>
            <a:ext cx="3076069" cy="651709"/>
            <a:chOff x="0" y="0"/>
            <a:chExt cx="810158" cy="1716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0158" cy="171643"/>
            </a:xfrm>
            <a:custGeom>
              <a:avLst/>
              <a:gdLst/>
              <a:ahLst/>
              <a:cxnLst/>
              <a:rect l="l" t="t" r="r" b="b"/>
              <a:pathLst>
                <a:path w="810158" h="171643">
                  <a:moveTo>
                    <a:pt x="85822" y="0"/>
                  </a:moveTo>
                  <a:lnTo>
                    <a:pt x="724336" y="0"/>
                  </a:lnTo>
                  <a:cubicBezTo>
                    <a:pt x="747098" y="0"/>
                    <a:pt x="768927" y="9042"/>
                    <a:pt x="785021" y="25137"/>
                  </a:cubicBezTo>
                  <a:cubicBezTo>
                    <a:pt x="801116" y="41231"/>
                    <a:pt x="810158" y="63060"/>
                    <a:pt x="810158" y="85822"/>
                  </a:cubicBezTo>
                  <a:lnTo>
                    <a:pt x="810158" y="85822"/>
                  </a:lnTo>
                  <a:cubicBezTo>
                    <a:pt x="810158" y="108583"/>
                    <a:pt x="801116" y="130412"/>
                    <a:pt x="785021" y="146507"/>
                  </a:cubicBezTo>
                  <a:cubicBezTo>
                    <a:pt x="768927" y="162602"/>
                    <a:pt x="747098" y="171643"/>
                    <a:pt x="724336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015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3706" y="6436337"/>
            <a:ext cx="2601912" cy="651709"/>
            <a:chOff x="0" y="0"/>
            <a:chExt cx="685277" cy="1716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5277" cy="171643"/>
            </a:xfrm>
            <a:custGeom>
              <a:avLst/>
              <a:gdLst/>
              <a:ahLst/>
              <a:cxnLst/>
              <a:rect l="l" t="t" r="r" b="b"/>
              <a:pathLst>
                <a:path w="685277" h="171643">
                  <a:moveTo>
                    <a:pt x="85822" y="0"/>
                  </a:moveTo>
                  <a:lnTo>
                    <a:pt x="599456" y="0"/>
                  </a:lnTo>
                  <a:cubicBezTo>
                    <a:pt x="622217" y="0"/>
                    <a:pt x="644046" y="9042"/>
                    <a:pt x="660141" y="25137"/>
                  </a:cubicBezTo>
                  <a:cubicBezTo>
                    <a:pt x="676235" y="41231"/>
                    <a:pt x="685277" y="63060"/>
                    <a:pt x="685277" y="85822"/>
                  </a:cubicBezTo>
                  <a:lnTo>
                    <a:pt x="685277" y="85822"/>
                  </a:lnTo>
                  <a:cubicBezTo>
                    <a:pt x="685277" y="108583"/>
                    <a:pt x="676235" y="130412"/>
                    <a:pt x="660141" y="146507"/>
                  </a:cubicBezTo>
                  <a:cubicBezTo>
                    <a:pt x="644046" y="162602"/>
                    <a:pt x="622217" y="171643"/>
                    <a:pt x="599456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85277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36865" y="75407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2060639"/>
            <a:ext cx="10009109" cy="470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Febbraio –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aprile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2026</a:t>
            </a: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quarta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quinta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superiore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Scendoni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M.G. Vergari, D.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Wlderk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3593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“Mi oriento nel futuro: la scelta dell’università”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4937" y="2019300"/>
            <a:ext cx="1962832" cy="651709"/>
            <a:chOff x="0" y="0"/>
            <a:chExt cx="516960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6960" cy="171643"/>
            </a:xfrm>
            <a:custGeom>
              <a:avLst/>
              <a:gdLst/>
              <a:ahLst/>
              <a:cxnLst/>
              <a:rect l="l" t="t" r="r" b="b"/>
              <a:pathLst>
                <a:path w="516960" h="171643">
                  <a:moveTo>
                    <a:pt x="85822" y="0"/>
                  </a:moveTo>
                  <a:lnTo>
                    <a:pt x="431138" y="0"/>
                  </a:lnTo>
                  <a:cubicBezTo>
                    <a:pt x="453900" y="0"/>
                    <a:pt x="475729" y="9042"/>
                    <a:pt x="491823" y="25137"/>
                  </a:cubicBezTo>
                  <a:cubicBezTo>
                    <a:pt x="507918" y="41231"/>
                    <a:pt x="516960" y="63060"/>
                    <a:pt x="516960" y="85822"/>
                  </a:cubicBezTo>
                  <a:lnTo>
                    <a:pt x="516960" y="85822"/>
                  </a:lnTo>
                  <a:cubicBezTo>
                    <a:pt x="516960" y="108583"/>
                    <a:pt x="507918" y="130412"/>
                    <a:pt x="491823" y="146507"/>
                  </a:cubicBezTo>
                  <a:cubicBezTo>
                    <a:pt x="475729" y="162602"/>
                    <a:pt x="453900" y="171643"/>
                    <a:pt x="43113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696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4937" y="3771900"/>
            <a:ext cx="2704990" cy="651709"/>
            <a:chOff x="0" y="0"/>
            <a:chExt cx="712425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2425" cy="171643"/>
            </a:xfrm>
            <a:custGeom>
              <a:avLst/>
              <a:gdLst/>
              <a:ahLst/>
              <a:cxnLst/>
              <a:rect l="l" t="t" r="r" b="b"/>
              <a:pathLst>
                <a:path w="712425" h="171643">
                  <a:moveTo>
                    <a:pt x="85822" y="0"/>
                  </a:moveTo>
                  <a:lnTo>
                    <a:pt x="626604" y="0"/>
                  </a:lnTo>
                  <a:cubicBezTo>
                    <a:pt x="674002" y="0"/>
                    <a:pt x="712425" y="38424"/>
                    <a:pt x="712425" y="85822"/>
                  </a:cubicBezTo>
                  <a:lnTo>
                    <a:pt x="712425" y="85822"/>
                  </a:lnTo>
                  <a:cubicBezTo>
                    <a:pt x="712425" y="108583"/>
                    <a:pt x="703383" y="130412"/>
                    <a:pt x="687289" y="146507"/>
                  </a:cubicBezTo>
                  <a:cubicBezTo>
                    <a:pt x="671194" y="162602"/>
                    <a:pt x="649365" y="171643"/>
                    <a:pt x="626604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1242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5811" y="5600700"/>
            <a:ext cx="2436989" cy="651709"/>
            <a:chOff x="0" y="0"/>
            <a:chExt cx="641841" cy="171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1841" cy="171643"/>
            </a:xfrm>
            <a:custGeom>
              <a:avLst/>
              <a:gdLst/>
              <a:ahLst/>
              <a:cxnLst/>
              <a:rect l="l" t="t" r="r" b="b"/>
              <a:pathLst>
                <a:path w="641841" h="171643">
                  <a:moveTo>
                    <a:pt x="85822" y="0"/>
                  </a:moveTo>
                  <a:lnTo>
                    <a:pt x="556019" y="0"/>
                  </a:lnTo>
                  <a:cubicBezTo>
                    <a:pt x="578780" y="0"/>
                    <a:pt x="600609" y="9042"/>
                    <a:pt x="616704" y="25137"/>
                  </a:cubicBezTo>
                  <a:cubicBezTo>
                    <a:pt x="632799" y="41231"/>
                    <a:pt x="641841" y="63060"/>
                    <a:pt x="641841" y="85822"/>
                  </a:cubicBezTo>
                  <a:lnTo>
                    <a:pt x="641841" y="85822"/>
                  </a:lnTo>
                  <a:cubicBezTo>
                    <a:pt x="641841" y="108583"/>
                    <a:pt x="632799" y="130412"/>
                    <a:pt x="616704" y="146507"/>
                  </a:cubicBezTo>
                  <a:cubicBezTo>
                    <a:pt x="600609" y="162602"/>
                    <a:pt x="578780" y="171643"/>
                    <a:pt x="55601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4184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9174" y="75407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841423" y="406893"/>
            <a:ext cx="1700081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“S.O.S. Classe: Intervenire in modo positivo nella gestione della classe”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60274"/>
            <a:ext cx="16230600" cy="6261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Affrontare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situazioni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disagio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clima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sereno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valorizzando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figura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lo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armonico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Sostenere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emotivamente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l’auto-riflessione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insegnanti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Potenziare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l’autoefficacia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comunicazione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efficace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tecniche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comportamenti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problematici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peer education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95350" y="2877890"/>
            <a:ext cx="1942217" cy="651709"/>
            <a:chOff x="0" y="0"/>
            <a:chExt cx="511530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1530" cy="171643"/>
            </a:xfrm>
            <a:custGeom>
              <a:avLst/>
              <a:gdLst/>
              <a:ahLst/>
              <a:cxnLst/>
              <a:rect l="l" t="t" r="r" b="b"/>
              <a:pathLst>
                <a:path w="511530" h="171643">
                  <a:moveTo>
                    <a:pt x="85822" y="0"/>
                  </a:moveTo>
                  <a:lnTo>
                    <a:pt x="425709" y="0"/>
                  </a:lnTo>
                  <a:cubicBezTo>
                    <a:pt x="473107" y="0"/>
                    <a:pt x="511530" y="38424"/>
                    <a:pt x="511530" y="85822"/>
                  </a:cubicBezTo>
                  <a:lnTo>
                    <a:pt x="511530" y="85822"/>
                  </a:lnTo>
                  <a:cubicBezTo>
                    <a:pt x="511530" y="108583"/>
                    <a:pt x="502488" y="130412"/>
                    <a:pt x="486394" y="146507"/>
                  </a:cubicBezTo>
                  <a:cubicBezTo>
                    <a:pt x="470299" y="162602"/>
                    <a:pt x="448470" y="171643"/>
                    <a:pt x="42570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153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5350" y="5722564"/>
            <a:ext cx="2107141" cy="651709"/>
            <a:chOff x="0" y="0"/>
            <a:chExt cx="554967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4967" cy="171643"/>
            </a:xfrm>
            <a:custGeom>
              <a:avLst/>
              <a:gdLst/>
              <a:ahLst/>
              <a:cxnLst/>
              <a:rect l="l" t="t" r="r" b="b"/>
              <a:pathLst>
                <a:path w="554967" h="171643">
                  <a:moveTo>
                    <a:pt x="85822" y="0"/>
                  </a:moveTo>
                  <a:lnTo>
                    <a:pt x="469145" y="0"/>
                  </a:lnTo>
                  <a:cubicBezTo>
                    <a:pt x="491907" y="0"/>
                    <a:pt x="513736" y="9042"/>
                    <a:pt x="529830" y="25137"/>
                  </a:cubicBezTo>
                  <a:cubicBezTo>
                    <a:pt x="545925" y="41231"/>
                    <a:pt x="554967" y="63060"/>
                    <a:pt x="554967" y="85822"/>
                  </a:cubicBezTo>
                  <a:lnTo>
                    <a:pt x="554967" y="85822"/>
                  </a:lnTo>
                  <a:cubicBezTo>
                    <a:pt x="554967" y="108583"/>
                    <a:pt x="545925" y="130412"/>
                    <a:pt x="529830" y="146507"/>
                  </a:cubicBezTo>
                  <a:cubicBezTo>
                    <a:pt x="513736" y="162602"/>
                    <a:pt x="491907" y="171643"/>
                    <a:pt x="469145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54967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67394" y="6874016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2964811"/>
            <a:ext cx="17389038" cy="5700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Osservazione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diretta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uno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specialista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condividere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soluzioni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peer educator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dinamiche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difficili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Articolazione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Questionari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anonimi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bisogni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comportamenti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prosociali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dicembre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Osservazione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operativi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Restituzione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consiglio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1423" y="406893"/>
            <a:ext cx="1700081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“S.O.S. Classe: Intervenire in modo positivo nella gestione della classe”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41423" y="3021961"/>
            <a:ext cx="3014222" cy="651709"/>
            <a:chOff x="0" y="0"/>
            <a:chExt cx="793869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3869" cy="171643"/>
            </a:xfrm>
            <a:custGeom>
              <a:avLst/>
              <a:gdLst/>
              <a:ahLst/>
              <a:cxnLst/>
              <a:rect l="l" t="t" r="r" b="b"/>
              <a:pathLst>
                <a:path w="793869" h="171643">
                  <a:moveTo>
                    <a:pt x="85822" y="0"/>
                  </a:moveTo>
                  <a:lnTo>
                    <a:pt x="708048" y="0"/>
                  </a:lnTo>
                  <a:cubicBezTo>
                    <a:pt x="730809" y="0"/>
                    <a:pt x="752638" y="9042"/>
                    <a:pt x="768733" y="25137"/>
                  </a:cubicBezTo>
                  <a:cubicBezTo>
                    <a:pt x="784827" y="41231"/>
                    <a:pt x="793869" y="63060"/>
                    <a:pt x="793869" y="85822"/>
                  </a:cubicBezTo>
                  <a:lnTo>
                    <a:pt x="793869" y="85822"/>
                  </a:lnTo>
                  <a:cubicBezTo>
                    <a:pt x="793869" y="108583"/>
                    <a:pt x="784827" y="130412"/>
                    <a:pt x="768733" y="146507"/>
                  </a:cubicBezTo>
                  <a:cubicBezTo>
                    <a:pt x="752638" y="162602"/>
                    <a:pt x="730809" y="171643"/>
                    <a:pt x="70804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9386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1423" y="5852918"/>
            <a:ext cx="3158531" cy="651709"/>
            <a:chOff x="0" y="0"/>
            <a:chExt cx="831876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1876" cy="171643"/>
            </a:xfrm>
            <a:custGeom>
              <a:avLst/>
              <a:gdLst/>
              <a:ahLst/>
              <a:cxnLst/>
              <a:rect l="l" t="t" r="r" b="b"/>
              <a:pathLst>
                <a:path w="831876" h="171643">
                  <a:moveTo>
                    <a:pt x="85822" y="0"/>
                  </a:moveTo>
                  <a:lnTo>
                    <a:pt x="746055" y="0"/>
                  </a:lnTo>
                  <a:cubicBezTo>
                    <a:pt x="768816" y="0"/>
                    <a:pt x="790645" y="9042"/>
                    <a:pt x="806740" y="25137"/>
                  </a:cubicBezTo>
                  <a:cubicBezTo>
                    <a:pt x="822834" y="41231"/>
                    <a:pt x="831876" y="63060"/>
                    <a:pt x="831876" y="85822"/>
                  </a:cubicBezTo>
                  <a:lnTo>
                    <a:pt x="831876" y="85822"/>
                  </a:lnTo>
                  <a:cubicBezTo>
                    <a:pt x="831876" y="108583"/>
                    <a:pt x="822834" y="130412"/>
                    <a:pt x="806740" y="146507"/>
                  </a:cubicBezTo>
                  <a:cubicBezTo>
                    <a:pt x="790645" y="162602"/>
                    <a:pt x="768816" y="171643"/>
                    <a:pt x="746055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31876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7750" y="3119639"/>
            <a:ext cx="7634288" cy="477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Ottobre 2025 –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2026</a:t>
            </a:r>
          </a:p>
          <a:p>
            <a:pPr algn="just">
              <a:lnSpc>
                <a:spcPts val="4735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Tutte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difficoltà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Maria Grazia Vergari</a:t>
            </a:r>
          </a:p>
        </p:txBody>
      </p:sp>
      <p:sp>
        <p:nvSpPr>
          <p:cNvPr id="3" name="Freeform 3"/>
          <p:cNvSpPr/>
          <p:nvPr/>
        </p:nvSpPr>
        <p:spPr>
          <a:xfrm rot="-5203245">
            <a:off x="14279319" y="65120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841423" y="406893"/>
            <a:ext cx="1700081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“S.O.S. Classe: Intervenire in modo positivo nella gestione della classe”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41423" y="3167264"/>
            <a:ext cx="2086525" cy="651709"/>
            <a:chOff x="0" y="0"/>
            <a:chExt cx="549538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538" cy="171643"/>
            </a:xfrm>
            <a:custGeom>
              <a:avLst/>
              <a:gdLst/>
              <a:ahLst/>
              <a:cxnLst/>
              <a:rect l="l" t="t" r="r" b="b"/>
              <a:pathLst>
                <a:path w="549538" h="171643">
                  <a:moveTo>
                    <a:pt x="85822" y="0"/>
                  </a:moveTo>
                  <a:lnTo>
                    <a:pt x="463716" y="0"/>
                  </a:lnTo>
                  <a:cubicBezTo>
                    <a:pt x="511114" y="0"/>
                    <a:pt x="549538" y="38424"/>
                    <a:pt x="549538" y="85822"/>
                  </a:cubicBezTo>
                  <a:lnTo>
                    <a:pt x="549538" y="85822"/>
                  </a:lnTo>
                  <a:cubicBezTo>
                    <a:pt x="549538" y="108583"/>
                    <a:pt x="540496" y="130412"/>
                    <a:pt x="524401" y="146507"/>
                  </a:cubicBezTo>
                  <a:cubicBezTo>
                    <a:pt x="508306" y="162602"/>
                    <a:pt x="486477" y="171643"/>
                    <a:pt x="463716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953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1423" y="4864860"/>
            <a:ext cx="2725605" cy="651709"/>
            <a:chOff x="0" y="0"/>
            <a:chExt cx="717855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7855" cy="171643"/>
            </a:xfrm>
            <a:custGeom>
              <a:avLst/>
              <a:gdLst/>
              <a:ahLst/>
              <a:cxnLst/>
              <a:rect l="l" t="t" r="r" b="b"/>
              <a:pathLst>
                <a:path w="717855" h="171643">
                  <a:moveTo>
                    <a:pt x="85822" y="0"/>
                  </a:moveTo>
                  <a:lnTo>
                    <a:pt x="632033" y="0"/>
                  </a:lnTo>
                  <a:cubicBezTo>
                    <a:pt x="679431" y="0"/>
                    <a:pt x="717855" y="38424"/>
                    <a:pt x="717855" y="85822"/>
                  </a:cubicBezTo>
                  <a:lnTo>
                    <a:pt x="717855" y="85822"/>
                  </a:lnTo>
                  <a:cubicBezTo>
                    <a:pt x="717855" y="108583"/>
                    <a:pt x="708813" y="130412"/>
                    <a:pt x="692718" y="146507"/>
                  </a:cubicBezTo>
                  <a:cubicBezTo>
                    <a:pt x="676624" y="162602"/>
                    <a:pt x="654795" y="171643"/>
                    <a:pt x="632033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1785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1994" y="6701591"/>
            <a:ext cx="2540066" cy="651709"/>
            <a:chOff x="0" y="0"/>
            <a:chExt cx="668989" cy="171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8989" cy="171643"/>
            </a:xfrm>
            <a:custGeom>
              <a:avLst/>
              <a:gdLst/>
              <a:ahLst/>
              <a:cxnLst/>
              <a:rect l="l" t="t" r="r" b="b"/>
              <a:pathLst>
                <a:path w="668989" h="171643">
                  <a:moveTo>
                    <a:pt x="85822" y="0"/>
                  </a:moveTo>
                  <a:lnTo>
                    <a:pt x="583167" y="0"/>
                  </a:lnTo>
                  <a:cubicBezTo>
                    <a:pt x="605928" y="0"/>
                    <a:pt x="627757" y="9042"/>
                    <a:pt x="643852" y="25137"/>
                  </a:cubicBezTo>
                  <a:cubicBezTo>
                    <a:pt x="659947" y="41231"/>
                    <a:pt x="668989" y="63060"/>
                    <a:pt x="668989" y="85822"/>
                  </a:cubicBezTo>
                  <a:lnTo>
                    <a:pt x="668989" y="85822"/>
                  </a:lnTo>
                  <a:cubicBezTo>
                    <a:pt x="668989" y="108583"/>
                    <a:pt x="659947" y="130412"/>
                    <a:pt x="643852" y="146507"/>
                  </a:cubicBezTo>
                  <a:cubicBezTo>
                    <a:pt x="627757" y="162602"/>
                    <a:pt x="605928" y="171643"/>
                    <a:pt x="58316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6898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2549" y="-1717592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760699" y="362257"/>
            <a:ext cx="14489036" cy="236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1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“Accoglienza in azione: la scuola che include”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84286"/>
            <a:ext cx="16230600" cy="2290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</a:p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Prevenire e rilevare precocemente difficoltà scolastiche e promuovere l’inclusione, in particolare verso alunni con DSA (Disturbi Specifici dell’Apprendimento) e ADHD (Disturbo da Deficit di Attenzione/Iperattività).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019963"/>
            <a:ext cx="16230600" cy="341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Attività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previste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Screening per DSA e ADHD (in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casi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selezionati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Consulenza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psicologica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collegi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docent;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Stesura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PDP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Piani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Didattici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Personalizzati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 PEI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Piani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Individualizzati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Monitoraggio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periodico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famiglie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tutor;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Formazione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consulenza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didattica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inclusive.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90575" y="3312861"/>
            <a:ext cx="2024679" cy="651709"/>
            <a:chOff x="0" y="0"/>
            <a:chExt cx="533249" cy="171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3249" cy="171643"/>
            </a:xfrm>
            <a:custGeom>
              <a:avLst/>
              <a:gdLst/>
              <a:ahLst/>
              <a:cxnLst/>
              <a:rect l="l" t="t" r="r" b="b"/>
              <a:pathLst>
                <a:path w="533249" h="171643">
                  <a:moveTo>
                    <a:pt x="85822" y="0"/>
                  </a:moveTo>
                  <a:lnTo>
                    <a:pt x="447427" y="0"/>
                  </a:lnTo>
                  <a:cubicBezTo>
                    <a:pt x="470188" y="0"/>
                    <a:pt x="492017" y="9042"/>
                    <a:pt x="508112" y="25137"/>
                  </a:cubicBezTo>
                  <a:cubicBezTo>
                    <a:pt x="524207" y="41231"/>
                    <a:pt x="533249" y="63060"/>
                    <a:pt x="533249" y="85822"/>
                  </a:cubicBezTo>
                  <a:lnTo>
                    <a:pt x="533249" y="85822"/>
                  </a:lnTo>
                  <a:cubicBezTo>
                    <a:pt x="533249" y="108583"/>
                    <a:pt x="524207" y="130412"/>
                    <a:pt x="508112" y="146507"/>
                  </a:cubicBezTo>
                  <a:cubicBezTo>
                    <a:pt x="492017" y="162602"/>
                    <a:pt x="470188" y="171643"/>
                    <a:pt x="44742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3324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0575" y="5999268"/>
            <a:ext cx="3776995" cy="651709"/>
            <a:chOff x="0" y="0"/>
            <a:chExt cx="994764" cy="1716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94764" cy="171643"/>
            </a:xfrm>
            <a:custGeom>
              <a:avLst/>
              <a:gdLst/>
              <a:ahLst/>
              <a:cxnLst/>
              <a:rect l="l" t="t" r="r" b="b"/>
              <a:pathLst>
                <a:path w="994764" h="171643">
                  <a:moveTo>
                    <a:pt x="85822" y="0"/>
                  </a:moveTo>
                  <a:lnTo>
                    <a:pt x="908942" y="0"/>
                  </a:lnTo>
                  <a:cubicBezTo>
                    <a:pt x="931704" y="0"/>
                    <a:pt x="953533" y="9042"/>
                    <a:pt x="969628" y="25137"/>
                  </a:cubicBezTo>
                  <a:cubicBezTo>
                    <a:pt x="985722" y="41231"/>
                    <a:pt x="994764" y="63060"/>
                    <a:pt x="994764" y="85822"/>
                  </a:cubicBezTo>
                  <a:lnTo>
                    <a:pt x="994764" y="85822"/>
                  </a:lnTo>
                  <a:cubicBezTo>
                    <a:pt x="994764" y="108583"/>
                    <a:pt x="985722" y="130412"/>
                    <a:pt x="969628" y="146507"/>
                  </a:cubicBezTo>
                  <a:cubicBezTo>
                    <a:pt x="953533" y="162602"/>
                    <a:pt x="931704" y="171643"/>
                    <a:pt x="908942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94764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2549" y="6862471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3042771"/>
            <a:ext cx="16230600" cy="470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Periodo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Ottobre 2025 –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2026</a:t>
            </a:r>
          </a:p>
          <a:p>
            <a:pPr algn="just">
              <a:lnSpc>
                <a:spcPts val="4440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primo e secondo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grado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735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Maria Grazia Vergari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0699" y="362257"/>
            <a:ext cx="14489036" cy="236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1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“Accoglienza in azione: la scuola che include”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84392" y="3075659"/>
            <a:ext cx="1921601" cy="651709"/>
            <a:chOff x="0" y="0"/>
            <a:chExt cx="506101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6101" cy="171643"/>
            </a:xfrm>
            <a:custGeom>
              <a:avLst/>
              <a:gdLst/>
              <a:ahLst/>
              <a:cxnLst/>
              <a:rect l="l" t="t" r="r" b="b"/>
              <a:pathLst>
                <a:path w="506101" h="171643">
                  <a:moveTo>
                    <a:pt x="85822" y="0"/>
                  </a:moveTo>
                  <a:lnTo>
                    <a:pt x="420279" y="0"/>
                  </a:lnTo>
                  <a:cubicBezTo>
                    <a:pt x="467677" y="0"/>
                    <a:pt x="506101" y="38424"/>
                    <a:pt x="506101" y="85822"/>
                  </a:cubicBezTo>
                  <a:lnTo>
                    <a:pt x="506101" y="85822"/>
                  </a:lnTo>
                  <a:cubicBezTo>
                    <a:pt x="506101" y="108583"/>
                    <a:pt x="497059" y="130412"/>
                    <a:pt x="480964" y="146507"/>
                  </a:cubicBezTo>
                  <a:cubicBezTo>
                    <a:pt x="464869" y="162602"/>
                    <a:pt x="443040" y="171643"/>
                    <a:pt x="42027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610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4392" y="4720391"/>
            <a:ext cx="2704990" cy="651709"/>
            <a:chOff x="0" y="0"/>
            <a:chExt cx="712425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2425" cy="171643"/>
            </a:xfrm>
            <a:custGeom>
              <a:avLst/>
              <a:gdLst/>
              <a:ahLst/>
              <a:cxnLst/>
              <a:rect l="l" t="t" r="r" b="b"/>
              <a:pathLst>
                <a:path w="712425" h="171643">
                  <a:moveTo>
                    <a:pt x="85822" y="0"/>
                  </a:moveTo>
                  <a:lnTo>
                    <a:pt x="626604" y="0"/>
                  </a:lnTo>
                  <a:cubicBezTo>
                    <a:pt x="674002" y="0"/>
                    <a:pt x="712425" y="38424"/>
                    <a:pt x="712425" y="85822"/>
                  </a:cubicBezTo>
                  <a:lnTo>
                    <a:pt x="712425" y="85822"/>
                  </a:lnTo>
                  <a:cubicBezTo>
                    <a:pt x="712425" y="108583"/>
                    <a:pt x="703383" y="130412"/>
                    <a:pt x="687289" y="146507"/>
                  </a:cubicBezTo>
                  <a:cubicBezTo>
                    <a:pt x="671194" y="162602"/>
                    <a:pt x="649365" y="171643"/>
                    <a:pt x="626604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1242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4392" y="6549191"/>
            <a:ext cx="2498835" cy="651709"/>
            <a:chOff x="0" y="0"/>
            <a:chExt cx="658129" cy="171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8129" cy="171643"/>
            </a:xfrm>
            <a:custGeom>
              <a:avLst/>
              <a:gdLst/>
              <a:ahLst/>
              <a:cxnLst/>
              <a:rect l="l" t="t" r="r" b="b"/>
              <a:pathLst>
                <a:path w="658129" h="171643">
                  <a:moveTo>
                    <a:pt x="85822" y="0"/>
                  </a:moveTo>
                  <a:lnTo>
                    <a:pt x="572308" y="0"/>
                  </a:lnTo>
                  <a:cubicBezTo>
                    <a:pt x="595069" y="0"/>
                    <a:pt x="616898" y="9042"/>
                    <a:pt x="632993" y="25137"/>
                  </a:cubicBezTo>
                  <a:cubicBezTo>
                    <a:pt x="649088" y="41231"/>
                    <a:pt x="658129" y="63060"/>
                    <a:pt x="658129" y="85822"/>
                  </a:cubicBezTo>
                  <a:lnTo>
                    <a:pt x="658129" y="85822"/>
                  </a:lnTo>
                  <a:cubicBezTo>
                    <a:pt x="658129" y="108583"/>
                    <a:pt x="649088" y="130412"/>
                    <a:pt x="632993" y="146507"/>
                  </a:cubicBezTo>
                  <a:cubicBezTo>
                    <a:pt x="616898" y="162602"/>
                    <a:pt x="595069" y="171643"/>
                    <a:pt x="57230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5812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57736" y="2677687"/>
            <a:ext cx="4904811" cy="1713338"/>
            <a:chOff x="0" y="0"/>
            <a:chExt cx="1609408" cy="562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9408" cy="562195"/>
            </a:xfrm>
            <a:custGeom>
              <a:avLst/>
              <a:gdLst/>
              <a:ahLst/>
              <a:cxnLst/>
              <a:rect l="l" t="t" r="r" b="b"/>
              <a:pathLst>
                <a:path w="1609408" h="562195">
                  <a:moveTo>
                    <a:pt x="80500" y="0"/>
                  </a:moveTo>
                  <a:lnTo>
                    <a:pt x="1528908" y="0"/>
                  </a:lnTo>
                  <a:cubicBezTo>
                    <a:pt x="1573367" y="0"/>
                    <a:pt x="1609408" y="36041"/>
                    <a:pt x="1609408" y="80500"/>
                  </a:cubicBezTo>
                  <a:lnTo>
                    <a:pt x="1609408" y="481695"/>
                  </a:lnTo>
                  <a:cubicBezTo>
                    <a:pt x="1609408" y="503045"/>
                    <a:pt x="1600926" y="523520"/>
                    <a:pt x="1585830" y="538617"/>
                  </a:cubicBezTo>
                  <a:cubicBezTo>
                    <a:pt x="1570733" y="553714"/>
                    <a:pt x="1550258" y="562195"/>
                    <a:pt x="1528908" y="562195"/>
                  </a:cubicBezTo>
                  <a:lnTo>
                    <a:pt x="80500" y="562195"/>
                  </a:lnTo>
                  <a:cubicBezTo>
                    <a:pt x="59150" y="562195"/>
                    <a:pt x="38675" y="553714"/>
                    <a:pt x="23578" y="538617"/>
                  </a:cubicBezTo>
                  <a:cubicBezTo>
                    <a:pt x="8481" y="523520"/>
                    <a:pt x="0" y="503045"/>
                    <a:pt x="0" y="481695"/>
                  </a:cubicBezTo>
                  <a:lnTo>
                    <a:pt x="0" y="80500"/>
                  </a:lnTo>
                  <a:cubicBezTo>
                    <a:pt x="0" y="59150"/>
                    <a:pt x="8481" y="38675"/>
                    <a:pt x="23578" y="23578"/>
                  </a:cubicBezTo>
                  <a:cubicBezTo>
                    <a:pt x="38675" y="8481"/>
                    <a:pt x="59150" y="0"/>
                    <a:pt x="80500" y="0"/>
                  </a:cubicBezTo>
                  <a:close/>
                </a:path>
              </a:pathLst>
            </a:custGeom>
            <a:solidFill>
              <a:srgbClr val="FFC09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09408" cy="600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040906" y="-3035037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2254713" y="5143500"/>
            <a:ext cx="5337736" cy="1880700"/>
            <a:chOff x="0" y="0"/>
            <a:chExt cx="1751463" cy="6171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1463" cy="617111"/>
            </a:xfrm>
            <a:custGeom>
              <a:avLst/>
              <a:gdLst/>
              <a:ahLst/>
              <a:cxnLst/>
              <a:rect l="l" t="t" r="r" b="b"/>
              <a:pathLst>
                <a:path w="1751463" h="617111">
                  <a:moveTo>
                    <a:pt x="73971" y="0"/>
                  </a:moveTo>
                  <a:lnTo>
                    <a:pt x="1677492" y="0"/>
                  </a:lnTo>
                  <a:cubicBezTo>
                    <a:pt x="1697110" y="0"/>
                    <a:pt x="1715925" y="7793"/>
                    <a:pt x="1729797" y="21666"/>
                  </a:cubicBezTo>
                  <a:cubicBezTo>
                    <a:pt x="1743669" y="35538"/>
                    <a:pt x="1751463" y="54353"/>
                    <a:pt x="1751463" y="73971"/>
                  </a:cubicBezTo>
                  <a:lnTo>
                    <a:pt x="1751463" y="543140"/>
                  </a:lnTo>
                  <a:cubicBezTo>
                    <a:pt x="1751463" y="583993"/>
                    <a:pt x="1718345" y="617111"/>
                    <a:pt x="1677492" y="617111"/>
                  </a:cubicBezTo>
                  <a:lnTo>
                    <a:pt x="73971" y="617111"/>
                  </a:lnTo>
                  <a:cubicBezTo>
                    <a:pt x="54353" y="617111"/>
                    <a:pt x="35538" y="609318"/>
                    <a:pt x="21666" y="595445"/>
                  </a:cubicBezTo>
                  <a:cubicBezTo>
                    <a:pt x="7793" y="581573"/>
                    <a:pt x="0" y="562758"/>
                    <a:pt x="0" y="543140"/>
                  </a:cubicBezTo>
                  <a:lnTo>
                    <a:pt x="0" y="73971"/>
                  </a:lnTo>
                  <a:cubicBezTo>
                    <a:pt x="0" y="54353"/>
                    <a:pt x="7793" y="35538"/>
                    <a:pt x="21666" y="21666"/>
                  </a:cubicBezTo>
                  <a:cubicBezTo>
                    <a:pt x="35538" y="7793"/>
                    <a:pt x="54353" y="0"/>
                    <a:pt x="73971" y="0"/>
                  </a:cubicBezTo>
                  <a:close/>
                </a:path>
              </a:pathLst>
            </a:custGeom>
            <a:solidFill>
              <a:srgbClr val="FFC09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751463" cy="655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92813" y="5878110"/>
            <a:ext cx="14319703" cy="50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3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lang="en-US" sz="3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Compiti</a:t>
            </a:r>
            <a:r>
              <a:rPr lang="en-US" sz="3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Serenità</a:t>
            </a:r>
            <a:r>
              <a:rPr lang="en-US" sz="3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92813" y="7490925"/>
            <a:ext cx="5337736" cy="1871191"/>
            <a:chOff x="0" y="0"/>
            <a:chExt cx="1751463" cy="6139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1463" cy="613991"/>
            </a:xfrm>
            <a:custGeom>
              <a:avLst/>
              <a:gdLst/>
              <a:ahLst/>
              <a:cxnLst/>
              <a:rect l="l" t="t" r="r" b="b"/>
              <a:pathLst>
                <a:path w="1751463" h="613991">
                  <a:moveTo>
                    <a:pt x="73971" y="0"/>
                  </a:moveTo>
                  <a:lnTo>
                    <a:pt x="1677492" y="0"/>
                  </a:lnTo>
                  <a:cubicBezTo>
                    <a:pt x="1697110" y="0"/>
                    <a:pt x="1715925" y="7793"/>
                    <a:pt x="1729797" y="21666"/>
                  </a:cubicBezTo>
                  <a:cubicBezTo>
                    <a:pt x="1743669" y="35538"/>
                    <a:pt x="1751463" y="54353"/>
                    <a:pt x="1751463" y="73971"/>
                  </a:cubicBezTo>
                  <a:lnTo>
                    <a:pt x="1751463" y="540020"/>
                  </a:lnTo>
                  <a:cubicBezTo>
                    <a:pt x="1751463" y="580873"/>
                    <a:pt x="1718345" y="613991"/>
                    <a:pt x="1677492" y="613991"/>
                  </a:cubicBezTo>
                  <a:lnTo>
                    <a:pt x="73971" y="613991"/>
                  </a:lnTo>
                  <a:cubicBezTo>
                    <a:pt x="54353" y="613991"/>
                    <a:pt x="35538" y="606198"/>
                    <a:pt x="21666" y="592325"/>
                  </a:cubicBezTo>
                  <a:cubicBezTo>
                    <a:pt x="7793" y="578453"/>
                    <a:pt x="0" y="559638"/>
                    <a:pt x="0" y="540020"/>
                  </a:cubicBezTo>
                  <a:lnTo>
                    <a:pt x="0" y="73971"/>
                  </a:lnTo>
                  <a:cubicBezTo>
                    <a:pt x="0" y="54353"/>
                    <a:pt x="7793" y="35538"/>
                    <a:pt x="21666" y="21666"/>
                  </a:cubicBezTo>
                  <a:cubicBezTo>
                    <a:pt x="35538" y="7793"/>
                    <a:pt x="54353" y="0"/>
                    <a:pt x="73971" y="0"/>
                  </a:cubicBezTo>
                  <a:close/>
                </a:path>
              </a:pathLst>
            </a:custGeom>
            <a:solidFill>
              <a:srgbClr val="FFC09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51463" cy="652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132000">
            <a:off x="10367031" y="1824558"/>
            <a:ext cx="5421941" cy="7916605"/>
          </a:xfrm>
          <a:custGeom>
            <a:avLst/>
            <a:gdLst/>
            <a:ahLst/>
            <a:cxnLst/>
            <a:rect l="l" t="t" r="r" b="b"/>
            <a:pathLst>
              <a:path w="5421941" h="7916605">
                <a:moveTo>
                  <a:pt x="0" y="196897"/>
                </a:moveTo>
                <a:lnTo>
                  <a:pt x="5125380" y="0"/>
                </a:lnTo>
                <a:lnTo>
                  <a:pt x="5421941" y="7719707"/>
                </a:lnTo>
                <a:lnTo>
                  <a:pt x="296561" y="7916605"/>
                </a:lnTo>
                <a:lnTo>
                  <a:pt x="0" y="196897"/>
                </a:lnTo>
                <a:close/>
              </a:path>
            </a:pathLst>
          </a:custGeom>
          <a:blipFill>
            <a:blip r:embed="rId4"/>
            <a:stretch>
              <a:fillRect l="-1725" t="-4778" r="-1556" b="-17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5616096" y="268286"/>
            <a:ext cx="6401753" cy="1368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Servizi offerti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58478" y="3118431"/>
            <a:ext cx="6406405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Sportello Amico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92813" y="7662877"/>
            <a:ext cx="5337736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Tutor </a:t>
            </a:r>
            <a:r>
              <a:rPr lang="en-US" sz="3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relazionale</a:t>
            </a:r>
            <a:r>
              <a:rPr lang="en-US" sz="3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 </a:t>
            </a:r>
            <a:r>
              <a:rPr lang="en-US" sz="39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endParaRPr lang="en-US" sz="39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739" y="2516099"/>
            <a:ext cx="15961561" cy="566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Descrizione e finalità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Attivo da 17 anni. 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Servizio di ascolto psicologico e orientamento rivolto a studenti, docenti e genitori.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Obiettivo: promozione del benessere emotivo e relazionale all’interno dell’ambiente scolastico, considerato fondamentale per l’apprendimento e la crescita globale della persona.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 sportello non ha finalità terapeutiche, ma preventive: aiuta ad affrontare difficoltà relazionali, emotive e scolastiche, offrendo uno spazio sicuro e riservato di confronto con psicologi specializzati.</a:t>
            </a:r>
          </a:p>
        </p:txBody>
      </p:sp>
      <p:sp>
        <p:nvSpPr>
          <p:cNvPr id="3" name="Freeform 3"/>
          <p:cNvSpPr/>
          <p:nvPr/>
        </p:nvSpPr>
        <p:spPr>
          <a:xfrm>
            <a:off x="15065109" y="-2973063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1066800" y="2519522"/>
            <a:ext cx="4725308" cy="651709"/>
            <a:chOff x="0" y="0"/>
            <a:chExt cx="1244525" cy="1716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4525" cy="171643"/>
            </a:xfrm>
            <a:custGeom>
              <a:avLst/>
              <a:gdLst/>
              <a:ahLst/>
              <a:cxnLst/>
              <a:rect l="l" t="t" r="r" b="b"/>
              <a:pathLst>
                <a:path w="1244525" h="171643">
                  <a:moveTo>
                    <a:pt x="83558" y="0"/>
                  </a:moveTo>
                  <a:lnTo>
                    <a:pt x="1160967" y="0"/>
                  </a:lnTo>
                  <a:cubicBezTo>
                    <a:pt x="1183128" y="0"/>
                    <a:pt x="1204382" y="8803"/>
                    <a:pt x="1220052" y="24474"/>
                  </a:cubicBezTo>
                  <a:cubicBezTo>
                    <a:pt x="1235722" y="40144"/>
                    <a:pt x="1244525" y="61397"/>
                    <a:pt x="1244525" y="83558"/>
                  </a:cubicBezTo>
                  <a:lnTo>
                    <a:pt x="1244525" y="88085"/>
                  </a:lnTo>
                  <a:cubicBezTo>
                    <a:pt x="1244525" y="110246"/>
                    <a:pt x="1235722" y="131500"/>
                    <a:pt x="1220052" y="147170"/>
                  </a:cubicBezTo>
                  <a:cubicBezTo>
                    <a:pt x="1204382" y="162840"/>
                    <a:pt x="1183128" y="171643"/>
                    <a:pt x="1160967" y="171643"/>
                  </a:cubicBezTo>
                  <a:lnTo>
                    <a:pt x="83558" y="171643"/>
                  </a:lnTo>
                  <a:cubicBezTo>
                    <a:pt x="61397" y="171643"/>
                    <a:pt x="40144" y="162840"/>
                    <a:pt x="24474" y="147170"/>
                  </a:cubicBezTo>
                  <a:cubicBezTo>
                    <a:pt x="8803" y="131500"/>
                    <a:pt x="0" y="110246"/>
                    <a:pt x="0" y="88085"/>
                  </a:cubicBezTo>
                  <a:lnTo>
                    <a:pt x="0" y="83558"/>
                  </a:lnTo>
                  <a:cubicBezTo>
                    <a:pt x="0" y="61397"/>
                    <a:pt x="8803" y="40144"/>
                    <a:pt x="24474" y="24474"/>
                  </a:cubicBezTo>
                  <a:cubicBezTo>
                    <a:pt x="40144" y="8803"/>
                    <a:pt x="61397" y="0"/>
                    <a:pt x="83558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24452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90222" y="870435"/>
            <a:ext cx="14319703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 Sportello Amico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28152"/>
            <a:ext cx="16230600" cy="842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 offrono servizi di consulenza psicologica, orientamento e screening psicoattitudinale con modalità e finalità differenti. </a:t>
            </a:r>
          </a:p>
          <a:p>
            <a:pPr algn="just">
              <a:lnSpc>
                <a:spcPts val="447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7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linea con le indicazioni della legge 170/2010 e nel rispetto di un approccio preventivo e di rilevazione precoce di alcune difficoltà più emergenti in ambito scolastico, il progetto propone anche degli interventi di screening sui Disturbi Specifici dell’Apprendimento (DSA) e sul Disturbo da Deficit di Attenzione/Iperattività (DDAI).</a:t>
            </a:r>
          </a:p>
          <a:p>
            <a:pPr algn="just">
              <a:lnSpc>
                <a:spcPts val="447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7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L’intervento psicologico in questo ambito, terrà conto anche di favorire la sensibilizzazione dei bambini e dei ragazzi al rispetto della diversità per garantire l’inclusione dei compagni che necessitano di strumenti compensativi e dispensativi. In questa linea, si proporranno degli incontri psicoeducativi nel gruppo classe e/o si elaboreranno dei cortometraggi su questa tematica.</a:t>
            </a:r>
          </a:p>
          <a:p>
            <a:pPr algn="just">
              <a:lnSpc>
                <a:spcPts val="447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203939" y="-3859657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028700" y="189729"/>
            <a:ext cx="17000814" cy="116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1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Premessa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74499" y="-340579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790222" y="870435"/>
            <a:ext cx="14319703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 Sportello Amico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72486"/>
            <a:ext cx="14015919" cy="339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Destinatari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primo e secondo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717915"/>
            <a:ext cx="16230600" cy="451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Aree di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Intervento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problematiche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affettive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autostima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motivazione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metodo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studio,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confronto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problematiche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educative,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didattiche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confronto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legati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figli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90222" y="1962904"/>
            <a:ext cx="2787452" cy="651709"/>
            <a:chOff x="0" y="0"/>
            <a:chExt cx="734144" cy="171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144" cy="171643"/>
            </a:xfrm>
            <a:custGeom>
              <a:avLst/>
              <a:gdLst/>
              <a:ahLst/>
              <a:cxnLst/>
              <a:rect l="l" t="t" r="r" b="b"/>
              <a:pathLst>
                <a:path w="734144" h="171643">
                  <a:moveTo>
                    <a:pt x="85822" y="0"/>
                  </a:moveTo>
                  <a:lnTo>
                    <a:pt x="648322" y="0"/>
                  </a:lnTo>
                  <a:cubicBezTo>
                    <a:pt x="695720" y="0"/>
                    <a:pt x="734144" y="38424"/>
                    <a:pt x="734144" y="85822"/>
                  </a:cubicBezTo>
                  <a:lnTo>
                    <a:pt x="734144" y="85822"/>
                  </a:lnTo>
                  <a:cubicBezTo>
                    <a:pt x="734144" y="108583"/>
                    <a:pt x="725102" y="130412"/>
                    <a:pt x="709007" y="146507"/>
                  </a:cubicBezTo>
                  <a:cubicBezTo>
                    <a:pt x="692912" y="162602"/>
                    <a:pt x="671083" y="171643"/>
                    <a:pt x="648322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34144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0222" y="5717915"/>
            <a:ext cx="4189305" cy="651709"/>
            <a:chOff x="0" y="0"/>
            <a:chExt cx="1103356" cy="1716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3356" cy="171643"/>
            </a:xfrm>
            <a:custGeom>
              <a:avLst/>
              <a:gdLst/>
              <a:ahLst/>
              <a:cxnLst/>
              <a:rect l="l" t="t" r="r" b="b"/>
              <a:pathLst>
                <a:path w="1103356" h="171643">
                  <a:moveTo>
                    <a:pt x="85822" y="0"/>
                  </a:moveTo>
                  <a:lnTo>
                    <a:pt x="1017534" y="0"/>
                  </a:lnTo>
                  <a:cubicBezTo>
                    <a:pt x="1040296" y="0"/>
                    <a:pt x="1062125" y="9042"/>
                    <a:pt x="1078219" y="25137"/>
                  </a:cubicBezTo>
                  <a:cubicBezTo>
                    <a:pt x="1094314" y="41231"/>
                    <a:pt x="1103356" y="63060"/>
                    <a:pt x="1103356" y="85822"/>
                  </a:cubicBezTo>
                  <a:lnTo>
                    <a:pt x="1103356" y="85822"/>
                  </a:lnTo>
                  <a:cubicBezTo>
                    <a:pt x="1103356" y="108583"/>
                    <a:pt x="1094314" y="130412"/>
                    <a:pt x="1078219" y="146507"/>
                  </a:cubicBezTo>
                  <a:cubicBezTo>
                    <a:pt x="1062125" y="162602"/>
                    <a:pt x="1040296" y="171643"/>
                    <a:pt x="1017534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03356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2549" y="7540708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2294317"/>
            <a:ext cx="13677900" cy="2290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Modalità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di Accesso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ogni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martedì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8:00 alle 12:00, da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ottobre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giugno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Prenotazioni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gestite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accordo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Previsto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feedback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periodico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dirigenza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37847" y="2341942"/>
            <a:ext cx="4539768" cy="651709"/>
            <a:chOff x="0" y="0"/>
            <a:chExt cx="1195659" cy="1716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95659" cy="171643"/>
            </a:xfrm>
            <a:custGeom>
              <a:avLst/>
              <a:gdLst/>
              <a:ahLst/>
              <a:cxnLst/>
              <a:rect l="l" t="t" r="r" b="b"/>
              <a:pathLst>
                <a:path w="1195659" h="171643">
                  <a:moveTo>
                    <a:pt x="85822" y="0"/>
                  </a:moveTo>
                  <a:lnTo>
                    <a:pt x="1109837" y="0"/>
                  </a:lnTo>
                  <a:cubicBezTo>
                    <a:pt x="1132599" y="0"/>
                    <a:pt x="1154428" y="9042"/>
                    <a:pt x="1170522" y="25137"/>
                  </a:cubicBezTo>
                  <a:cubicBezTo>
                    <a:pt x="1186617" y="41231"/>
                    <a:pt x="1195659" y="63060"/>
                    <a:pt x="1195659" y="85822"/>
                  </a:cubicBezTo>
                  <a:lnTo>
                    <a:pt x="1195659" y="85822"/>
                  </a:lnTo>
                  <a:cubicBezTo>
                    <a:pt x="1195659" y="108583"/>
                    <a:pt x="1186617" y="130412"/>
                    <a:pt x="1170522" y="146507"/>
                  </a:cubicBezTo>
                  <a:cubicBezTo>
                    <a:pt x="1154428" y="162602"/>
                    <a:pt x="1132599" y="171643"/>
                    <a:pt x="110983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95659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65348" y="5628610"/>
            <a:ext cx="5536679" cy="3824196"/>
          </a:xfrm>
          <a:custGeom>
            <a:avLst/>
            <a:gdLst/>
            <a:ahLst/>
            <a:cxnLst/>
            <a:rect l="l" t="t" r="r" b="b"/>
            <a:pathLst>
              <a:path w="5536679" h="3824196">
                <a:moveTo>
                  <a:pt x="0" y="0"/>
                </a:moveTo>
                <a:lnTo>
                  <a:pt x="5536679" y="0"/>
                </a:lnTo>
                <a:lnTo>
                  <a:pt x="5536679" y="3824196"/>
                </a:lnTo>
                <a:lnTo>
                  <a:pt x="0" y="3824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790222" y="870435"/>
            <a:ext cx="14319703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 Sportello Amico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92616" y="-367970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726604" y="782864"/>
            <a:ext cx="14319703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“Compiti in Serenità”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57366"/>
            <a:ext cx="16230600" cy="285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Descrizione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È un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servizio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pomeridiano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compiti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pensato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primo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attenzione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specifica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BES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Bisogni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Speciali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servizio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nasce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rispondere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difficoltà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legate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motivazione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attenzione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comprensione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tempo,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ansia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684486"/>
            <a:ext cx="16230600" cy="285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Fornire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aiuto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personalizzato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continuo;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Migliorare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motivazione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l’autonomia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nello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studio;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apprendimento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competenze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metacognitive;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dialogo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famiglia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tutor.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26604" y="2104991"/>
            <a:ext cx="3076069" cy="651709"/>
            <a:chOff x="0" y="0"/>
            <a:chExt cx="810158" cy="171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0158" cy="171643"/>
            </a:xfrm>
            <a:custGeom>
              <a:avLst/>
              <a:gdLst/>
              <a:ahLst/>
              <a:cxnLst/>
              <a:rect l="l" t="t" r="r" b="b"/>
              <a:pathLst>
                <a:path w="810158" h="171643">
                  <a:moveTo>
                    <a:pt x="85822" y="0"/>
                  </a:moveTo>
                  <a:lnTo>
                    <a:pt x="724336" y="0"/>
                  </a:lnTo>
                  <a:cubicBezTo>
                    <a:pt x="747098" y="0"/>
                    <a:pt x="768927" y="9042"/>
                    <a:pt x="785021" y="25137"/>
                  </a:cubicBezTo>
                  <a:cubicBezTo>
                    <a:pt x="801116" y="41231"/>
                    <a:pt x="810158" y="63060"/>
                    <a:pt x="810158" y="85822"/>
                  </a:cubicBezTo>
                  <a:lnTo>
                    <a:pt x="810158" y="85822"/>
                  </a:lnTo>
                  <a:cubicBezTo>
                    <a:pt x="810158" y="108583"/>
                    <a:pt x="801116" y="130412"/>
                    <a:pt x="785021" y="146507"/>
                  </a:cubicBezTo>
                  <a:cubicBezTo>
                    <a:pt x="768927" y="162602"/>
                    <a:pt x="747098" y="171643"/>
                    <a:pt x="724336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015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26604" y="5657249"/>
            <a:ext cx="4416075" cy="651709"/>
            <a:chOff x="0" y="0"/>
            <a:chExt cx="1163082" cy="1716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63082" cy="171643"/>
            </a:xfrm>
            <a:custGeom>
              <a:avLst/>
              <a:gdLst/>
              <a:ahLst/>
              <a:cxnLst/>
              <a:rect l="l" t="t" r="r" b="b"/>
              <a:pathLst>
                <a:path w="1163082" h="171643">
                  <a:moveTo>
                    <a:pt x="85822" y="0"/>
                  </a:moveTo>
                  <a:lnTo>
                    <a:pt x="1077260" y="0"/>
                  </a:lnTo>
                  <a:cubicBezTo>
                    <a:pt x="1124658" y="0"/>
                    <a:pt x="1163082" y="38424"/>
                    <a:pt x="1163082" y="85822"/>
                  </a:cubicBezTo>
                  <a:lnTo>
                    <a:pt x="1163082" y="85822"/>
                  </a:lnTo>
                  <a:cubicBezTo>
                    <a:pt x="1163082" y="108583"/>
                    <a:pt x="1154040" y="130412"/>
                    <a:pt x="1137945" y="146507"/>
                  </a:cubicBezTo>
                  <a:cubicBezTo>
                    <a:pt x="1121850" y="162602"/>
                    <a:pt x="1100021" y="171643"/>
                    <a:pt x="1077260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63082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86643" y="-3175384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1786122"/>
            <a:ext cx="16230600" cy="397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Struttura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del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Servizio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Accoglienza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iniziale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Incontro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famiglia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presso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lo Sportello Amico.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Piano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individualizzato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Tutor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assegnato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1:1 o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piccoli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gruppi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Attività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tutor: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operativo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affettivo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metodologico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Supervisione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A cura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psicologi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esperti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DSA e BES.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scuola-famiglia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mensili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online).</a:t>
            </a:r>
          </a:p>
          <a:p>
            <a:pPr marL="647700" lvl="1" indent="-323850" algn="just">
              <a:lnSpc>
                <a:spcPts val="4440"/>
              </a:lnSpc>
              <a:buAutoNum type="arabicPeriod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Monitoraggio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Questionari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osservazioni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rilevazione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nuove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difficoltà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174821"/>
            <a:ext cx="16471775" cy="21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Durata e Orari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 metà ottobre a fine maggio, dal lunedì al venerdì, ore 14:30 - 16:30.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Frequenza flessibile (anche alcuni pomeriggi a settimana).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8232221"/>
            <a:ext cx="17259300" cy="1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Operatori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Psicologi, tutor dell’apprendimento, esperti BES, laureati/laureandi in psicologia dell’educazione.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6604" y="782864"/>
            <a:ext cx="14319703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“Compiti in Serenità”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83754" y="1805172"/>
            <a:ext cx="4787154" cy="651709"/>
            <a:chOff x="0" y="0"/>
            <a:chExt cx="1260814" cy="1716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0814" cy="171643"/>
            </a:xfrm>
            <a:custGeom>
              <a:avLst/>
              <a:gdLst/>
              <a:ahLst/>
              <a:cxnLst/>
              <a:rect l="l" t="t" r="r" b="b"/>
              <a:pathLst>
                <a:path w="1260814" h="171643">
                  <a:moveTo>
                    <a:pt x="82479" y="0"/>
                  </a:moveTo>
                  <a:lnTo>
                    <a:pt x="1178336" y="0"/>
                  </a:lnTo>
                  <a:cubicBezTo>
                    <a:pt x="1200210" y="0"/>
                    <a:pt x="1221189" y="8690"/>
                    <a:pt x="1236657" y="24157"/>
                  </a:cubicBezTo>
                  <a:cubicBezTo>
                    <a:pt x="1252125" y="39625"/>
                    <a:pt x="1260814" y="60604"/>
                    <a:pt x="1260814" y="82479"/>
                  </a:cubicBezTo>
                  <a:lnTo>
                    <a:pt x="1260814" y="89165"/>
                  </a:lnTo>
                  <a:cubicBezTo>
                    <a:pt x="1260814" y="111040"/>
                    <a:pt x="1252125" y="132018"/>
                    <a:pt x="1236657" y="147486"/>
                  </a:cubicBezTo>
                  <a:cubicBezTo>
                    <a:pt x="1221189" y="162954"/>
                    <a:pt x="1200210" y="171643"/>
                    <a:pt x="1178336" y="171643"/>
                  </a:cubicBezTo>
                  <a:lnTo>
                    <a:pt x="82479" y="171643"/>
                  </a:lnTo>
                  <a:cubicBezTo>
                    <a:pt x="60604" y="171643"/>
                    <a:pt x="39625" y="162954"/>
                    <a:pt x="24157" y="147486"/>
                  </a:cubicBezTo>
                  <a:cubicBezTo>
                    <a:pt x="8690" y="132018"/>
                    <a:pt x="0" y="111040"/>
                    <a:pt x="0" y="89165"/>
                  </a:cubicBezTo>
                  <a:lnTo>
                    <a:pt x="0" y="82479"/>
                  </a:lnTo>
                  <a:cubicBezTo>
                    <a:pt x="0" y="60604"/>
                    <a:pt x="8690" y="39625"/>
                    <a:pt x="24157" y="24157"/>
                  </a:cubicBezTo>
                  <a:cubicBezTo>
                    <a:pt x="39625" y="8690"/>
                    <a:pt x="60604" y="0"/>
                    <a:pt x="82479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60814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3754" y="6193871"/>
            <a:ext cx="3467763" cy="651709"/>
            <a:chOff x="0" y="0"/>
            <a:chExt cx="913320" cy="1716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3320" cy="171643"/>
            </a:xfrm>
            <a:custGeom>
              <a:avLst/>
              <a:gdLst/>
              <a:ahLst/>
              <a:cxnLst/>
              <a:rect l="l" t="t" r="r" b="b"/>
              <a:pathLst>
                <a:path w="913320" h="171643">
                  <a:moveTo>
                    <a:pt x="85822" y="0"/>
                  </a:moveTo>
                  <a:lnTo>
                    <a:pt x="827499" y="0"/>
                  </a:lnTo>
                  <a:cubicBezTo>
                    <a:pt x="850260" y="0"/>
                    <a:pt x="872089" y="9042"/>
                    <a:pt x="888184" y="25137"/>
                  </a:cubicBezTo>
                  <a:cubicBezTo>
                    <a:pt x="904278" y="41231"/>
                    <a:pt x="913320" y="63060"/>
                    <a:pt x="913320" y="85822"/>
                  </a:cubicBezTo>
                  <a:lnTo>
                    <a:pt x="913320" y="85822"/>
                  </a:lnTo>
                  <a:cubicBezTo>
                    <a:pt x="913320" y="108583"/>
                    <a:pt x="904278" y="130412"/>
                    <a:pt x="888184" y="146507"/>
                  </a:cubicBezTo>
                  <a:cubicBezTo>
                    <a:pt x="872089" y="162602"/>
                    <a:pt x="850260" y="171643"/>
                    <a:pt x="82749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1332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83754" y="8230108"/>
            <a:ext cx="2393577" cy="651709"/>
            <a:chOff x="0" y="0"/>
            <a:chExt cx="630407" cy="1716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0407" cy="171643"/>
            </a:xfrm>
            <a:custGeom>
              <a:avLst/>
              <a:gdLst/>
              <a:ahLst/>
              <a:cxnLst/>
              <a:rect l="l" t="t" r="r" b="b"/>
              <a:pathLst>
                <a:path w="630407" h="171643">
                  <a:moveTo>
                    <a:pt x="85822" y="0"/>
                  </a:moveTo>
                  <a:lnTo>
                    <a:pt x="544585" y="0"/>
                  </a:lnTo>
                  <a:cubicBezTo>
                    <a:pt x="567347" y="0"/>
                    <a:pt x="589176" y="9042"/>
                    <a:pt x="605271" y="25137"/>
                  </a:cubicBezTo>
                  <a:cubicBezTo>
                    <a:pt x="621365" y="41231"/>
                    <a:pt x="630407" y="63060"/>
                    <a:pt x="630407" y="85822"/>
                  </a:cubicBezTo>
                  <a:lnTo>
                    <a:pt x="630407" y="85822"/>
                  </a:lnTo>
                  <a:cubicBezTo>
                    <a:pt x="630407" y="108583"/>
                    <a:pt x="621365" y="130412"/>
                    <a:pt x="605271" y="146507"/>
                  </a:cubicBezTo>
                  <a:cubicBezTo>
                    <a:pt x="589176" y="162602"/>
                    <a:pt x="567347" y="171643"/>
                    <a:pt x="544585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30407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2549" y="682256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800323" y="744855"/>
            <a:ext cx="14319703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Tutor relazionale di classe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139024"/>
            <a:ext cx="16230600" cy="172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Descrizione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servizio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Tutor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è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rivolto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ad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secondaria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difficoltà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comportamentali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mira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benessere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l’inclusione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scolastica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448138"/>
            <a:ext cx="16230600" cy="285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Obiettivi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Ridurre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comportamenti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disfunzionali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attraverso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positive;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autoregolazione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emotiva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comportamento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adeguato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Rafforzare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autostima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abilità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Migliorare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clima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3754" y="2205699"/>
            <a:ext cx="2931760" cy="651709"/>
            <a:chOff x="0" y="0"/>
            <a:chExt cx="772151" cy="171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2151" cy="171643"/>
            </a:xfrm>
            <a:custGeom>
              <a:avLst/>
              <a:gdLst/>
              <a:ahLst/>
              <a:cxnLst/>
              <a:rect l="l" t="t" r="r" b="b"/>
              <a:pathLst>
                <a:path w="772151" h="171643">
                  <a:moveTo>
                    <a:pt x="85822" y="0"/>
                  </a:moveTo>
                  <a:lnTo>
                    <a:pt x="686329" y="0"/>
                  </a:lnTo>
                  <a:cubicBezTo>
                    <a:pt x="709090" y="0"/>
                    <a:pt x="730920" y="9042"/>
                    <a:pt x="747014" y="25137"/>
                  </a:cubicBezTo>
                  <a:cubicBezTo>
                    <a:pt x="763109" y="41231"/>
                    <a:pt x="772151" y="63060"/>
                    <a:pt x="772151" y="85822"/>
                  </a:cubicBezTo>
                  <a:lnTo>
                    <a:pt x="772151" y="85822"/>
                  </a:lnTo>
                  <a:cubicBezTo>
                    <a:pt x="772151" y="108583"/>
                    <a:pt x="763109" y="130412"/>
                    <a:pt x="747014" y="146507"/>
                  </a:cubicBezTo>
                  <a:cubicBezTo>
                    <a:pt x="730920" y="162602"/>
                    <a:pt x="709090" y="171643"/>
                    <a:pt x="68632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7215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3754" y="4491791"/>
            <a:ext cx="2395758" cy="651709"/>
            <a:chOff x="0" y="0"/>
            <a:chExt cx="630981" cy="1716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0981" cy="171643"/>
            </a:xfrm>
            <a:custGeom>
              <a:avLst/>
              <a:gdLst/>
              <a:ahLst/>
              <a:cxnLst/>
              <a:rect l="l" t="t" r="r" b="b"/>
              <a:pathLst>
                <a:path w="630981" h="171643">
                  <a:moveTo>
                    <a:pt x="85822" y="0"/>
                  </a:moveTo>
                  <a:lnTo>
                    <a:pt x="545160" y="0"/>
                  </a:lnTo>
                  <a:cubicBezTo>
                    <a:pt x="567921" y="0"/>
                    <a:pt x="589750" y="9042"/>
                    <a:pt x="605845" y="25137"/>
                  </a:cubicBezTo>
                  <a:cubicBezTo>
                    <a:pt x="621940" y="41231"/>
                    <a:pt x="630981" y="63060"/>
                    <a:pt x="630981" y="85822"/>
                  </a:cubicBezTo>
                  <a:lnTo>
                    <a:pt x="630981" y="85822"/>
                  </a:lnTo>
                  <a:cubicBezTo>
                    <a:pt x="630981" y="108583"/>
                    <a:pt x="621940" y="130412"/>
                    <a:pt x="605845" y="146507"/>
                  </a:cubicBezTo>
                  <a:cubicBezTo>
                    <a:pt x="589750" y="162602"/>
                    <a:pt x="567921" y="171643"/>
                    <a:pt x="545160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3098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2549" y="-2036065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676631" y="744855"/>
            <a:ext cx="14319703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Tutor relazionale di classe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18661"/>
            <a:ext cx="17638889" cy="5700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Metodologia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Osservazione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Affiancamento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dell’alunno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durante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momenti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critici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Utilizzo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tecniche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educative (role-playing,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rinforzo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positivo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mediazione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);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Supervisione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costante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psicologi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esperti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Struttura</a:t>
            </a: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del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Servizio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settimanale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tirocinante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(4 ore).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Interventi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sul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campo”.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Schede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osservazione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verifica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47166" y="1934567"/>
            <a:ext cx="2931760" cy="651709"/>
            <a:chOff x="0" y="0"/>
            <a:chExt cx="772151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2151" cy="171643"/>
            </a:xfrm>
            <a:custGeom>
              <a:avLst/>
              <a:gdLst/>
              <a:ahLst/>
              <a:cxnLst/>
              <a:rect l="l" t="t" r="r" b="b"/>
              <a:pathLst>
                <a:path w="772151" h="171643">
                  <a:moveTo>
                    <a:pt x="85822" y="0"/>
                  </a:moveTo>
                  <a:lnTo>
                    <a:pt x="686329" y="0"/>
                  </a:lnTo>
                  <a:cubicBezTo>
                    <a:pt x="709090" y="0"/>
                    <a:pt x="730920" y="9042"/>
                    <a:pt x="747014" y="25137"/>
                  </a:cubicBezTo>
                  <a:cubicBezTo>
                    <a:pt x="763109" y="41231"/>
                    <a:pt x="772151" y="63060"/>
                    <a:pt x="772151" y="85822"/>
                  </a:cubicBezTo>
                  <a:lnTo>
                    <a:pt x="772151" y="85822"/>
                  </a:lnTo>
                  <a:cubicBezTo>
                    <a:pt x="772151" y="108583"/>
                    <a:pt x="763109" y="130412"/>
                    <a:pt x="747014" y="146507"/>
                  </a:cubicBezTo>
                  <a:cubicBezTo>
                    <a:pt x="730920" y="162602"/>
                    <a:pt x="709090" y="171643"/>
                    <a:pt x="68632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7215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7166" y="5336122"/>
            <a:ext cx="4725308" cy="651709"/>
            <a:chOff x="0" y="0"/>
            <a:chExt cx="1244525" cy="1716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4525" cy="171643"/>
            </a:xfrm>
            <a:custGeom>
              <a:avLst/>
              <a:gdLst/>
              <a:ahLst/>
              <a:cxnLst/>
              <a:rect l="l" t="t" r="r" b="b"/>
              <a:pathLst>
                <a:path w="1244525" h="171643">
                  <a:moveTo>
                    <a:pt x="83558" y="0"/>
                  </a:moveTo>
                  <a:lnTo>
                    <a:pt x="1160967" y="0"/>
                  </a:lnTo>
                  <a:cubicBezTo>
                    <a:pt x="1183128" y="0"/>
                    <a:pt x="1204382" y="8803"/>
                    <a:pt x="1220052" y="24474"/>
                  </a:cubicBezTo>
                  <a:cubicBezTo>
                    <a:pt x="1235722" y="40144"/>
                    <a:pt x="1244525" y="61397"/>
                    <a:pt x="1244525" y="83558"/>
                  </a:cubicBezTo>
                  <a:lnTo>
                    <a:pt x="1244525" y="88085"/>
                  </a:lnTo>
                  <a:cubicBezTo>
                    <a:pt x="1244525" y="110246"/>
                    <a:pt x="1235722" y="131500"/>
                    <a:pt x="1220052" y="147170"/>
                  </a:cubicBezTo>
                  <a:cubicBezTo>
                    <a:pt x="1204382" y="162840"/>
                    <a:pt x="1183128" y="171643"/>
                    <a:pt x="1160967" y="171643"/>
                  </a:cubicBezTo>
                  <a:lnTo>
                    <a:pt x="83558" y="171643"/>
                  </a:lnTo>
                  <a:cubicBezTo>
                    <a:pt x="61397" y="171643"/>
                    <a:pt x="40144" y="162840"/>
                    <a:pt x="24474" y="147170"/>
                  </a:cubicBezTo>
                  <a:cubicBezTo>
                    <a:pt x="8803" y="131500"/>
                    <a:pt x="0" y="110246"/>
                    <a:pt x="0" y="88085"/>
                  </a:cubicBezTo>
                  <a:lnTo>
                    <a:pt x="0" y="83558"/>
                  </a:lnTo>
                  <a:cubicBezTo>
                    <a:pt x="0" y="61397"/>
                    <a:pt x="8803" y="40144"/>
                    <a:pt x="24474" y="24474"/>
                  </a:cubicBezTo>
                  <a:cubicBezTo>
                    <a:pt x="40144" y="8803"/>
                    <a:pt x="61397" y="0"/>
                    <a:pt x="83558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4452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86460">
            <a:off x="15202958" y="6000472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2575742" y="6292041"/>
            <a:ext cx="4042733" cy="2594699"/>
          </a:xfrm>
          <a:custGeom>
            <a:avLst/>
            <a:gdLst/>
            <a:ahLst/>
            <a:cxnLst/>
            <a:rect l="l" t="t" r="r" b="b"/>
            <a:pathLst>
              <a:path w="4042733" h="2594699">
                <a:moveTo>
                  <a:pt x="0" y="0"/>
                </a:moveTo>
                <a:lnTo>
                  <a:pt x="4042733" y="0"/>
                </a:lnTo>
                <a:lnTo>
                  <a:pt x="4042733" y="2594700"/>
                </a:lnTo>
                <a:lnTo>
                  <a:pt x="0" y="2594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123950" y="744855"/>
            <a:ext cx="16485758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Comunicazione e Sensibilizzazione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96402"/>
            <a:ext cx="15876411" cy="35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favorire la conoscenza dei servizi, il team SOCPE ha realizzato video informativi:</a:t>
            </a:r>
          </a:p>
          <a:p>
            <a:pPr algn="just">
              <a:lnSpc>
                <a:spcPts val="4440"/>
              </a:lnSpc>
            </a:pPr>
            <a:endParaRPr lang="en-US" sz="3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695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Sportello Amico: YouTube</a:t>
            </a:r>
          </a:p>
          <a:p>
            <a:pPr marL="647700" lvl="1" indent="-323850" algn="just">
              <a:lnSpc>
                <a:spcPts val="695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Compiti in Serenità: Drive link</a:t>
            </a:r>
          </a:p>
          <a:p>
            <a:pPr marL="647700" lvl="1" indent="-323850" algn="just">
              <a:lnSpc>
                <a:spcPts val="695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Ogni studente è unico: Drive link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81249" y="7357113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6620722" y="7231750"/>
            <a:ext cx="4669357" cy="2871655"/>
          </a:xfrm>
          <a:custGeom>
            <a:avLst/>
            <a:gdLst/>
            <a:ahLst/>
            <a:cxnLst/>
            <a:rect l="l" t="t" r="r" b="b"/>
            <a:pathLst>
              <a:path w="4669357" h="2871655">
                <a:moveTo>
                  <a:pt x="0" y="0"/>
                </a:moveTo>
                <a:lnTo>
                  <a:pt x="4669357" y="0"/>
                </a:lnTo>
                <a:lnTo>
                  <a:pt x="4669357" y="2871655"/>
                </a:lnTo>
                <a:lnTo>
                  <a:pt x="0" y="2871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812810" y="3153399"/>
            <a:ext cx="16971147" cy="4078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just">
              <a:lnSpc>
                <a:spcPts val="4291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Manuela Scendoni</a:t>
            </a: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Responsabile progetto, psicologa, psicoterapeuta, docente universitario.</a:t>
            </a:r>
          </a:p>
          <a:p>
            <a:pPr marL="626107" lvl="1" indent="-313054" algn="just">
              <a:lnSpc>
                <a:spcPts val="4291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Maria Grazia Vergari</a:t>
            </a: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Psicologa, psicoterapeuta, docente universitario, esperta in BES e sviluppo.</a:t>
            </a:r>
          </a:p>
          <a:p>
            <a:pPr marL="626107" lvl="1" indent="-313054" algn="just">
              <a:lnSpc>
                <a:spcPts val="4291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Sara Piave</a:t>
            </a: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Psicologa, tutor dell’apprendimento, mediatrice familiare.</a:t>
            </a:r>
          </a:p>
          <a:p>
            <a:pPr marL="626107" lvl="1" indent="-313054" algn="just">
              <a:lnSpc>
                <a:spcPts val="6582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Daniele Wlderk</a:t>
            </a: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Psicologo, formatore in educazione affettiva e teatro educativo.</a:t>
            </a:r>
          </a:p>
          <a:p>
            <a:pPr marL="626107" lvl="1" indent="-313054" algn="just">
              <a:lnSpc>
                <a:spcPts val="4291"/>
              </a:lnSpc>
              <a:buFont typeface="Arial"/>
              <a:buChar char="•"/>
            </a:pPr>
            <a:r>
              <a:rPr lang="en-US" sz="28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Giovanna Pagano</a:t>
            </a: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Psicoterapeuta, esperta in psicologia scolastica e DSA.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776" y="744855"/>
            <a:ext cx="9430203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6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Team di lavoro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7918" y="1751134"/>
            <a:ext cx="16414065" cy="107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1"/>
              </a:lnSpc>
            </a:pP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Un’equipe multidisciplinare con competenze in psicologia scolastica, psicoterapia, DSA, affettività, educazione e formazione: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420202"/>
            <a:ext cx="16230600" cy="5838098"/>
          </a:xfrm>
          <a:custGeom>
            <a:avLst/>
            <a:gdLst/>
            <a:ahLst/>
            <a:cxnLst/>
            <a:rect l="l" t="t" r="r" b="b"/>
            <a:pathLst>
              <a:path w="16230600" h="5838098">
                <a:moveTo>
                  <a:pt x="0" y="0"/>
                </a:moveTo>
                <a:lnTo>
                  <a:pt x="16230600" y="0"/>
                </a:lnTo>
                <a:lnTo>
                  <a:pt x="16230600" y="5838098"/>
                </a:lnTo>
                <a:lnTo>
                  <a:pt x="0" y="58380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-5193" r="-677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3246596" y="1212810"/>
            <a:ext cx="17000814" cy="134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173" lvl="1" indent="-863587" algn="l">
              <a:lnSpc>
                <a:spcPts val="10879"/>
              </a:lnSpc>
              <a:buAutoNum type="arabicPeriod"/>
            </a:pPr>
            <a:r>
              <a:rPr lang="en-US" sz="7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Scuola dell’infanzia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0956" y="7900035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908243" y="2297448"/>
            <a:ext cx="1876193" cy="651709"/>
            <a:chOff x="0" y="0"/>
            <a:chExt cx="494141" cy="1716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4141" cy="171643"/>
            </a:xfrm>
            <a:custGeom>
              <a:avLst/>
              <a:gdLst/>
              <a:ahLst/>
              <a:cxnLst/>
              <a:rect l="l" t="t" r="r" b="b"/>
              <a:pathLst>
                <a:path w="494141" h="171643">
                  <a:moveTo>
                    <a:pt x="85822" y="0"/>
                  </a:moveTo>
                  <a:lnTo>
                    <a:pt x="408320" y="0"/>
                  </a:lnTo>
                  <a:cubicBezTo>
                    <a:pt x="431081" y="0"/>
                    <a:pt x="452910" y="9042"/>
                    <a:pt x="469005" y="25137"/>
                  </a:cubicBezTo>
                  <a:cubicBezTo>
                    <a:pt x="485099" y="41231"/>
                    <a:pt x="494141" y="63060"/>
                    <a:pt x="494141" y="85822"/>
                  </a:cubicBezTo>
                  <a:lnTo>
                    <a:pt x="494141" y="85822"/>
                  </a:lnTo>
                  <a:cubicBezTo>
                    <a:pt x="494141" y="108583"/>
                    <a:pt x="485099" y="130412"/>
                    <a:pt x="469005" y="146507"/>
                  </a:cubicBezTo>
                  <a:cubicBezTo>
                    <a:pt x="452910" y="162602"/>
                    <a:pt x="431081" y="171643"/>
                    <a:pt x="408320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4141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8243" y="5143500"/>
            <a:ext cx="3975309" cy="651709"/>
            <a:chOff x="0" y="0"/>
            <a:chExt cx="1046995" cy="171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6995" cy="171643"/>
            </a:xfrm>
            <a:custGeom>
              <a:avLst/>
              <a:gdLst/>
              <a:ahLst/>
              <a:cxnLst/>
              <a:rect l="l" t="t" r="r" b="b"/>
              <a:pathLst>
                <a:path w="1046995" h="171643">
                  <a:moveTo>
                    <a:pt x="85822" y="0"/>
                  </a:moveTo>
                  <a:lnTo>
                    <a:pt x="961173" y="0"/>
                  </a:lnTo>
                  <a:cubicBezTo>
                    <a:pt x="983935" y="0"/>
                    <a:pt x="1005764" y="9042"/>
                    <a:pt x="1021858" y="25137"/>
                  </a:cubicBezTo>
                  <a:cubicBezTo>
                    <a:pt x="1037953" y="41231"/>
                    <a:pt x="1046995" y="63060"/>
                    <a:pt x="1046995" y="85822"/>
                  </a:cubicBezTo>
                  <a:lnTo>
                    <a:pt x="1046995" y="85822"/>
                  </a:lnTo>
                  <a:cubicBezTo>
                    <a:pt x="1046995" y="108583"/>
                    <a:pt x="1037953" y="130412"/>
                    <a:pt x="1021858" y="146507"/>
                  </a:cubicBezTo>
                  <a:cubicBezTo>
                    <a:pt x="1005764" y="162602"/>
                    <a:pt x="983935" y="171643"/>
                    <a:pt x="961173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46995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272665"/>
            <a:ext cx="16014915" cy="5700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benessere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psicofisico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bambini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attraverso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l’osservazione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sistematica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la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uno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spazio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ascolto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dedicato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35"/>
              </a:lnSpc>
            </a:pPr>
            <a:r>
              <a:rPr lang="en-US" sz="31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Aree di </a:t>
            </a: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Intervento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confronto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aspetti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educativi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prevenzione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del burnout,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migliorare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il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clima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Genitori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genitorialità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ascolto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orientamento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dinamiche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familiari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crescita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7768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“Crescere Insieme”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883745"/>
            <a:ext cx="2932214" cy="651709"/>
            <a:chOff x="0" y="0"/>
            <a:chExt cx="772270" cy="171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2270" cy="171643"/>
            </a:xfrm>
            <a:custGeom>
              <a:avLst/>
              <a:gdLst/>
              <a:ahLst/>
              <a:cxnLst/>
              <a:rect l="l" t="t" r="r" b="b"/>
              <a:pathLst>
                <a:path w="772270" h="171643">
                  <a:moveTo>
                    <a:pt x="85822" y="0"/>
                  </a:moveTo>
                  <a:lnTo>
                    <a:pt x="686449" y="0"/>
                  </a:lnTo>
                  <a:cubicBezTo>
                    <a:pt x="709210" y="0"/>
                    <a:pt x="731039" y="9042"/>
                    <a:pt x="747134" y="25137"/>
                  </a:cubicBezTo>
                  <a:cubicBezTo>
                    <a:pt x="763229" y="41231"/>
                    <a:pt x="772270" y="63060"/>
                    <a:pt x="772270" y="85822"/>
                  </a:cubicBezTo>
                  <a:lnTo>
                    <a:pt x="772270" y="85822"/>
                  </a:lnTo>
                  <a:cubicBezTo>
                    <a:pt x="772270" y="108583"/>
                    <a:pt x="763229" y="130412"/>
                    <a:pt x="747134" y="146507"/>
                  </a:cubicBezTo>
                  <a:cubicBezTo>
                    <a:pt x="731039" y="162602"/>
                    <a:pt x="709210" y="171643"/>
                    <a:pt x="686449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7227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250781"/>
            <a:ext cx="2045754" cy="651709"/>
            <a:chOff x="0" y="0"/>
            <a:chExt cx="538800" cy="171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8800" cy="171643"/>
            </a:xfrm>
            <a:custGeom>
              <a:avLst/>
              <a:gdLst/>
              <a:ahLst/>
              <a:cxnLst/>
              <a:rect l="l" t="t" r="r" b="b"/>
              <a:pathLst>
                <a:path w="538800" h="171643">
                  <a:moveTo>
                    <a:pt x="85822" y="0"/>
                  </a:moveTo>
                  <a:lnTo>
                    <a:pt x="452978" y="0"/>
                  </a:lnTo>
                  <a:cubicBezTo>
                    <a:pt x="500376" y="0"/>
                    <a:pt x="538800" y="38424"/>
                    <a:pt x="538800" y="85822"/>
                  </a:cubicBezTo>
                  <a:lnTo>
                    <a:pt x="538800" y="85822"/>
                  </a:lnTo>
                  <a:cubicBezTo>
                    <a:pt x="538800" y="108583"/>
                    <a:pt x="529758" y="130412"/>
                    <a:pt x="513663" y="146507"/>
                  </a:cubicBezTo>
                  <a:cubicBezTo>
                    <a:pt x="497568" y="162602"/>
                    <a:pt x="475739" y="171643"/>
                    <a:pt x="45297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880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47659" y="2184106"/>
            <a:ext cx="13432886" cy="2290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Attività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Colloqui individuali con insegnanti e genitori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Osservazioni in classe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 formativi su tematiche educative e psicopedagogiche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7659" y="4893621"/>
            <a:ext cx="15816572" cy="172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Calendario</a:t>
            </a:r>
          </a:p>
          <a:p>
            <a:pPr marL="647700" lvl="1" indent="-323850" algn="l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Cadenza settimanale (martedì 9:00-12:00), da ottobre 2025 a giugno 2026</a:t>
            </a:r>
          </a:p>
          <a:p>
            <a:pPr marL="647700" lvl="1" indent="-323850" algn="l">
              <a:lnSpc>
                <a:spcPts val="444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Operatore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Sara Piave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451325" y="6965909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917768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“Crescere Insieme”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6236" y="2700808"/>
            <a:ext cx="12155528" cy="6837485"/>
          </a:xfrm>
          <a:custGeom>
            <a:avLst/>
            <a:gdLst/>
            <a:ahLst/>
            <a:cxnLst/>
            <a:rect l="l" t="t" r="r" b="b"/>
            <a:pathLst>
              <a:path w="12155528" h="6837485">
                <a:moveTo>
                  <a:pt x="0" y="0"/>
                </a:moveTo>
                <a:lnTo>
                  <a:pt x="12155528" y="0"/>
                </a:lnTo>
                <a:lnTo>
                  <a:pt x="12155528" y="6837485"/>
                </a:lnTo>
                <a:lnTo>
                  <a:pt x="0" y="6837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4401357" y="904875"/>
            <a:ext cx="17000814" cy="134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79"/>
              </a:lnSpc>
            </a:pPr>
            <a:r>
              <a:rPr lang="en-US" sz="7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2. Scuola </a:t>
            </a:r>
            <a:r>
              <a:rPr lang="en-US" sz="7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primaria</a:t>
            </a:r>
            <a:endParaRPr lang="en-US" sz="79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89585"/>
            <a:ext cx="17000814" cy="99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0"/>
              </a:lnSpc>
            </a:pPr>
            <a:r>
              <a:rPr lang="en-US" sz="6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“Ascoltiamoci”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7621" y="1826960"/>
            <a:ext cx="16151679" cy="2290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Finalità</a:t>
            </a:r>
          </a:p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Promuovere il benessere psicologico e relazionale degli alunni, prevenire il disagio scolastico e offrire supporto a famiglie e docenti nella gestione di problematiche educative, sociali e scolastiche.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7621" y="4223385"/>
            <a:ext cx="12608379" cy="3954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35"/>
              </a:lnSpc>
            </a:pPr>
            <a:r>
              <a:rPr lang="en-US" sz="31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Struttura</a:t>
            </a:r>
            <a:endParaRPr lang="en-US" sz="31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</a:t>
            </a:r>
            <a:r>
              <a:rPr lang="en-US" sz="30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Sportello </a:t>
            </a:r>
            <a:r>
              <a:rPr lang="en-US" sz="300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d’ascolto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settimanale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):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docenti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consulenza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didattiche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BES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famiglie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ascolto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psicologico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</a:t>
            </a:r>
            <a:r>
              <a:rPr lang="en-US" sz="30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alunni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(previa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autorizzazione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incontri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individuali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44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7621" y="7337042"/>
            <a:ext cx="14741979" cy="2245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4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</a:t>
            </a:r>
            <a:r>
              <a:rPr lang="en-US" sz="300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Laboratori</a:t>
            </a:r>
            <a:r>
              <a:rPr lang="en-US" sz="3000" u="sng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u="sng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 </a:t>
            </a:r>
            <a:r>
              <a:rPr lang="en-US" sz="3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Terza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screening DSA,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osservazione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dinamiche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 </a:t>
            </a:r>
            <a:r>
              <a:rPr lang="en-US" sz="3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Quarta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sviluppo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competenze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emotive e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relazionali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just">
              <a:lnSpc>
                <a:spcPts val="444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Classe </a:t>
            </a:r>
            <a:r>
              <a:rPr lang="en-US" sz="30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Quinta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al passaggio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scuola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secondaria</a:t>
            </a: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835136" y="-3141750"/>
            <a:ext cx="4813501" cy="5492584"/>
          </a:xfrm>
          <a:custGeom>
            <a:avLst/>
            <a:gdLst/>
            <a:ahLst/>
            <a:cxnLst/>
            <a:rect l="l" t="t" r="r" b="b"/>
            <a:pathLst>
              <a:path w="4813501" h="5492584">
                <a:moveTo>
                  <a:pt x="0" y="0"/>
                </a:moveTo>
                <a:lnTo>
                  <a:pt x="4813502" y="0"/>
                </a:lnTo>
                <a:lnTo>
                  <a:pt x="4813502" y="5492585"/>
                </a:lnTo>
                <a:lnTo>
                  <a:pt x="0" y="549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936582" y="1893635"/>
            <a:ext cx="2045754" cy="651709"/>
            <a:chOff x="0" y="0"/>
            <a:chExt cx="538800" cy="1716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8800" cy="171643"/>
            </a:xfrm>
            <a:custGeom>
              <a:avLst/>
              <a:gdLst/>
              <a:ahLst/>
              <a:cxnLst/>
              <a:rect l="l" t="t" r="r" b="b"/>
              <a:pathLst>
                <a:path w="538800" h="171643">
                  <a:moveTo>
                    <a:pt x="85822" y="0"/>
                  </a:moveTo>
                  <a:lnTo>
                    <a:pt x="452978" y="0"/>
                  </a:lnTo>
                  <a:cubicBezTo>
                    <a:pt x="500376" y="0"/>
                    <a:pt x="538800" y="38424"/>
                    <a:pt x="538800" y="85822"/>
                  </a:cubicBezTo>
                  <a:lnTo>
                    <a:pt x="538800" y="85822"/>
                  </a:lnTo>
                  <a:cubicBezTo>
                    <a:pt x="538800" y="108583"/>
                    <a:pt x="529758" y="130412"/>
                    <a:pt x="513663" y="146507"/>
                  </a:cubicBezTo>
                  <a:cubicBezTo>
                    <a:pt x="497568" y="162602"/>
                    <a:pt x="475739" y="171643"/>
                    <a:pt x="452978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38800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6582" y="4244141"/>
            <a:ext cx="2264412" cy="651709"/>
            <a:chOff x="0" y="0"/>
            <a:chExt cx="596388" cy="1716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96388" cy="171643"/>
            </a:xfrm>
            <a:custGeom>
              <a:avLst/>
              <a:gdLst/>
              <a:ahLst/>
              <a:cxnLst/>
              <a:rect l="l" t="t" r="r" b="b"/>
              <a:pathLst>
                <a:path w="596388" h="171643">
                  <a:moveTo>
                    <a:pt x="85822" y="0"/>
                  </a:moveTo>
                  <a:lnTo>
                    <a:pt x="510567" y="0"/>
                  </a:lnTo>
                  <a:cubicBezTo>
                    <a:pt x="533328" y="0"/>
                    <a:pt x="555157" y="9042"/>
                    <a:pt x="571252" y="25137"/>
                  </a:cubicBezTo>
                  <a:cubicBezTo>
                    <a:pt x="587347" y="41231"/>
                    <a:pt x="596388" y="63060"/>
                    <a:pt x="596388" y="85822"/>
                  </a:cubicBezTo>
                  <a:lnTo>
                    <a:pt x="596388" y="85822"/>
                  </a:lnTo>
                  <a:cubicBezTo>
                    <a:pt x="596388" y="108583"/>
                    <a:pt x="587347" y="130412"/>
                    <a:pt x="571252" y="146507"/>
                  </a:cubicBezTo>
                  <a:cubicBezTo>
                    <a:pt x="555157" y="162602"/>
                    <a:pt x="533328" y="171643"/>
                    <a:pt x="510567" y="171643"/>
                  </a:cubicBezTo>
                  <a:lnTo>
                    <a:pt x="85822" y="171643"/>
                  </a:lnTo>
                  <a:cubicBezTo>
                    <a:pt x="63060" y="171643"/>
                    <a:pt x="41231" y="162602"/>
                    <a:pt x="25137" y="146507"/>
                  </a:cubicBezTo>
                  <a:cubicBezTo>
                    <a:pt x="9042" y="130412"/>
                    <a:pt x="0" y="108583"/>
                    <a:pt x="0" y="85822"/>
                  </a:cubicBezTo>
                  <a:lnTo>
                    <a:pt x="0" y="85822"/>
                  </a:lnTo>
                  <a:cubicBezTo>
                    <a:pt x="0" y="63060"/>
                    <a:pt x="9042" y="41231"/>
                    <a:pt x="25137" y="25137"/>
                  </a:cubicBezTo>
                  <a:cubicBezTo>
                    <a:pt x="41231" y="9042"/>
                    <a:pt x="63060" y="0"/>
                    <a:pt x="85822" y="0"/>
                  </a:cubicBezTo>
                  <a:close/>
                </a:path>
              </a:pathLst>
            </a:custGeom>
            <a:solidFill>
              <a:srgbClr val="FF751F">
                <a:alpha val="19608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96388" cy="20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3032</Words>
  <Application>Microsoft Office PowerPoint</Application>
  <PresentationFormat>Personalizzato</PresentationFormat>
  <Paragraphs>402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Poppins</vt:lpstr>
      <vt:lpstr>Lora</vt:lpstr>
      <vt:lpstr>Calibri</vt:lpstr>
      <vt:lpstr>Poppins Bold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Minimal Organic Creative Project Presentation</dc:title>
  <cp:lastModifiedBy>Chiara Dessì</cp:lastModifiedBy>
  <cp:revision>5</cp:revision>
  <dcterms:created xsi:type="dcterms:W3CDTF">2006-08-16T00:00:00Z</dcterms:created>
  <dcterms:modified xsi:type="dcterms:W3CDTF">2025-09-21T18:50:52Z</dcterms:modified>
  <dc:identifier>DAGzCgurWho</dc:identifier>
</cp:coreProperties>
</file>