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420" r:id="rId2"/>
    <p:sldId id="448" r:id="rId3"/>
    <p:sldId id="422" r:id="rId4"/>
    <p:sldId id="421" r:id="rId5"/>
    <p:sldId id="425" r:id="rId6"/>
    <p:sldId id="424" r:id="rId7"/>
    <p:sldId id="426" r:id="rId8"/>
    <p:sldId id="427" r:id="rId9"/>
    <p:sldId id="428" r:id="rId10"/>
    <p:sldId id="429" r:id="rId11"/>
    <p:sldId id="430" r:id="rId12"/>
    <p:sldId id="431" r:id="rId13"/>
    <p:sldId id="432" r:id="rId14"/>
    <p:sldId id="433" r:id="rId15"/>
    <p:sldId id="434" r:id="rId16"/>
    <p:sldId id="435" r:id="rId17"/>
    <p:sldId id="436" r:id="rId18"/>
    <p:sldId id="437" r:id="rId19"/>
    <p:sldId id="438" r:id="rId20"/>
    <p:sldId id="439" r:id="rId21"/>
    <p:sldId id="440" r:id="rId22"/>
    <p:sldId id="441" r:id="rId23"/>
    <p:sldId id="443" r:id="rId24"/>
    <p:sldId id="442" r:id="rId25"/>
    <p:sldId id="444" r:id="rId26"/>
    <p:sldId id="446" r:id="rId27"/>
    <p:sldId id="445" r:id="rId28"/>
    <p:sldId id="447" r:id="rId29"/>
    <p:sldId id="256" r:id="rId30"/>
    <p:sldId id="393" r:id="rId31"/>
    <p:sldId id="450" r:id="rId32"/>
    <p:sldId id="451" r:id="rId33"/>
    <p:sldId id="452" r:id="rId34"/>
    <p:sldId id="356" r:id="rId35"/>
    <p:sldId id="368" r:id="rId36"/>
    <p:sldId id="372" r:id="rId37"/>
    <p:sldId id="373" r:id="rId38"/>
    <p:sldId id="391" r:id="rId39"/>
    <p:sldId id="392" r:id="rId40"/>
    <p:sldId id="346" r:id="rId41"/>
    <p:sldId id="349" r:id="rId42"/>
    <p:sldId id="275" r:id="rId43"/>
    <p:sldId id="293" r:id="rId44"/>
    <p:sldId id="357" r:id="rId45"/>
    <p:sldId id="358" r:id="rId46"/>
    <p:sldId id="359" r:id="rId47"/>
    <p:sldId id="360" r:id="rId48"/>
    <p:sldId id="296" r:id="rId49"/>
    <p:sldId id="285" r:id="rId50"/>
    <p:sldId id="394" r:id="rId51"/>
    <p:sldId id="402" r:id="rId52"/>
    <p:sldId id="290" r:id="rId53"/>
    <p:sldId id="414" r:id="rId54"/>
    <p:sldId id="415" r:id="rId55"/>
    <p:sldId id="416" r:id="rId56"/>
    <p:sldId id="403" r:id="rId57"/>
    <p:sldId id="404" r:id="rId58"/>
    <p:sldId id="405" r:id="rId59"/>
    <p:sldId id="406" r:id="rId60"/>
    <p:sldId id="418" r:id="rId61"/>
    <p:sldId id="407" r:id="rId62"/>
    <p:sldId id="408" r:id="rId63"/>
    <p:sldId id="456" r:id="rId64"/>
    <p:sldId id="453" r:id="rId65"/>
    <p:sldId id="449" r:id="rId66"/>
  </p:sldIdLst>
  <p:sldSz cx="9144000" cy="6858000" type="screen4x3"/>
  <p:notesSz cx="6669088" cy="99266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13" autoAdjust="0"/>
  </p:normalViewPr>
  <p:slideViewPr>
    <p:cSldViewPr>
      <p:cViewPr>
        <p:scale>
          <a:sx n="74" d="100"/>
          <a:sy n="74" d="100"/>
        </p:scale>
        <p:origin x="-1254" y="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89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A7947451-A905-4019-AFCD-3068CDDE7F9F}" type="datetimeFigureOut">
              <a:rPr lang="it-IT" smtClean="0"/>
              <a:pPr/>
              <a:t>03/04/2019</a:t>
            </a:fld>
            <a:endParaRPr lang="it-IT"/>
          </a:p>
        </p:txBody>
      </p:sp>
      <p:sp>
        <p:nvSpPr>
          <p:cNvPr id="4" name="Segnaposto piè di pagina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CD646BCB-19BB-4C52-804B-BF46BDD2E323}"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4099" name="Rectangle 3"/>
          <p:cNvSpPr>
            <a:spLocks noGrp="1" noChangeArrowheads="1"/>
          </p:cNvSpPr>
          <p:nvPr>
            <p:ph type="dt"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4506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66909" y="4715153"/>
            <a:ext cx="533527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102" name="Rectangle 6"/>
          <p:cNvSpPr>
            <a:spLocks noGrp="1" noChangeArrowheads="1"/>
          </p:cNvSpPr>
          <p:nvPr>
            <p:ph type="ftr" sz="quarter" idx="4"/>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4103" name="Rectangle 7"/>
          <p:cNvSpPr>
            <a:spLocks noGrp="1" noChangeArrowheads="1"/>
          </p:cNvSpPr>
          <p:nvPr>
            <p:ph type="sldNum" sz="quarter" idx="5"/>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679D258-BAB5-44A0-ACD0-9158C4B7E356}"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EB77466-61AA-463E-AAA5-D3A556D7B15E}" type="slidenum">
              <a:rPr lang="it-IT" altLang="it-IT" smtClean="0"/>
              <a:pPr/>
              <a:t>29</a:t>
            </a:fld>
            <a:endParaRPr lang="it-IT" altLang="it-IT"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it-IT" altLang="it-IT" smtClean="0"/>
              <a:t>La tecnologia sta cambiando il mondo sempre più rapidamente, con un impatto innegabile sulla vita di tutti. I più giovani, in particolare, crescono in un mondo che offre loro continui stimoli digitali, attraverso l’accesso ai social network, ai giochi, alla musica, a video di ogni tipo. Attraverso gli strumenti tecnologici i giovani comunicano e, spesso, conoscono nuove persone, acquisiscono informazioni e vanno alla scoperta del mondo, addentrandosi, a volte, anche nella sfera più intima, quella affettiva e sessuale. Sono bisogni universali e che esistono a prescindere dalle tecnologie. Per gli adulti può essere difficile comprendere le implicazioni quotidiane, ma per i ragazzi le interconnessioni tra vita e tecnologia sono la normalità. Nonostante ciò, alcuni rischi che fanno parte del mondo digitale possono non essere percepiti come tali ed è dunque compito degli adulti, inclusi gli insegnanti, affrontarli con l’obiettivo di prevenirli. </a:t>
            </a:r>
          </a:p>
          <a:p>
            <a:pPr eaLnBrk="1" hangingPunct="1"/>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975663" y="754838"/>
            <a:ext cx="4710044" cy="371732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53251" name="Rectangle 3"/>
          <p:cNvSpPr>
            <a:spLocks noGrp="1" noChangeArrowheads="1"/>
          </p:cNvSpPr>
          <p:nvPr>
            <p:ph type="body"/>
          </p:nvPr>
        </p:nvSpPr>
        <p:spPr>
          <a:xfrm>
            <a:off x="666909" y="4715154"/>
            <a:ext cx="5321377" cy="4451477"/>
          </a:xfrm>
          <a:noFill/>
          <a:ln/>
        </p:spPr>
        <p:txBody>
          <a:bodyPr wrap="none" anchor="ctr"/>
          <a:lstStyle/>
          <a:p>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975663" y="754838"/>
            <a:ext cx="4710044" cy="371732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54275" name="Rectangle 3"/>
          <p:cNvSpPr>
            <a:spLocks noGrp="1" noChangeArrowheads="1"/>
          </p:cNvSpPr>
          <p:nvPr>
            <p:ph type="body"/>
          </p:nvPr>
        </p:nvSpPr>
        <p:spPr>
          <a:xfrm>
            <a:off x="666909" y="4715154"/>
            <a:ext cx="5321377" cy="4451477"/>
          </a:xfrm>
          <a:noFill/>
          <a:ln/>
        </p:spPr>
        <p:txBody>
          <a:bodyPr wrap="none" anchor="ctr"/>
          <a:lstStyle/>
          <a:p>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B7264D8-973A-446E-B7B8-861C7D9DD62A}" type="slidenum">
              <a:rPr lang="it-IT" altLang="it-IT" smtClean="0"/>
              <a:pPr/>
              <a:t>48</a:t>
            </a:fld>
            <a:endParaRPr lang="it-IT" altLang="it-IT"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it-IT" altLang="it-IT"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8BE1046-AD24-4473-8196-69E4EE103F8A}" type="slidenum">
              <a:rPr lang="it-IT" altLang="it-IT" smtClean="0"/>
              <a:pPr/>
              <a:t>49</a:t>
            </a:fld>
            <a:endParaRPr lang="it-IT" altLang="it-IT"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it-IT" altLang="it-IT" smtClean="0"/>
              <a:t>Secondo gli studi più recenti, i danni su cyberbulli e cybervittime sono comunque simili rispetto a quelli di bulli e vittime tradizionali. Le vittime, ad esempio, molto frequentemente sviluppano un’autostima bassa, depressione, ansia, paure, problemi di rendimento scolastico, problemi relazionali e nei casi più gravi anche pensieri di suicidio. Alcune ricerche hanno dimostrato che, secondo bambini e adolescenti, offese e minacce attuate attraverso e-mail o messaggini telefonici hanno un impatto minore rispetto al bullismo tradizionale. Al contrario le forme di cyberbullismo messe in atto con telefonate hanno effetti simili a quelli del bullismo tradizionale, mentre il diffondere foto o video che danneggiano o umiliano la vittima ha un impatto molto elevato. Anche per il cyberbullismo, così come avviene nei casi di bullismo, bambini e adolescenti difficilmente parlano con gli adulti o con gli amici degli episodi di cui sono vittime.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D35D291-F34D-4A57-AE19-2FFB97DAB803}" type="slidenum">
              <a:rPr lang="it-IT" altLang="it-IT" smtClean="0"/>
              <a:pPr/>
              <a:t>53</a:t>
            </a:fld>
            <a:endParaRPr lang="it-IT" altLang="it-IT"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it-IT" altLang="it-IT" smtClean="0"/>
              <a:t>Esistono dei segnali ai quali i genitori dovrebbero fare attenzione. Gli indicatori che il proprio figlio potrebbe essere coinvolto in episodi di cyberbullismo, come vittima o come bullo, possono essere riassunti così:</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04461CE-E875-4617-BDC1-7F79D5DBFFF3}" type="slidenum">
              <a:rPr lang="it-IT" altLang="it-IT" smtClean="0"/>
              <a:pPr/>
              <a:t>54</a:t>
            </a:fld>
            <a:endParaRPr lang="it-IT" altLang="it-IT"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it-IT" altLang="it-IT" smtClean="0"/>
              <a:t>Se i genitori temono che il proprio figlio sia vittima di cyberbullismo possono mettere in atto alcuni accorgimenti pratici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F238D05-4A9B-4C97-87B2-4DC426F87F53}" type="slidenum">
              <a:rPr lang="it-IT" altLang="it-IT" smtClean="0"/>
              <a:pPr/>
              <a:t>55</a:t>
            </a:fld>
            <a:endParaRPr lang="it-IT" altLang="it-IT"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it-IT" altLang="it-IT" smtClean="0"/>
              <a:t>È importante, inoltre, insegnare ai ragazzi alcune regole base per un uso sicuro di Internet: </a:t>
            </a:r>
          </a:p>
          <a:p>
            <a:pPr eaLnBrk="1" hangingPunct="1"/>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975663" y="754838"/>
            <a:ext cx="4710044" cy="371732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62467" name="Rectangle 3"/>
          <p:cNvSpPr>
            <a:spLocks noGrp="1" noChangeArrowheads="1"/>
          </p:cNvSpPr>
          <p:nvPr>
            <p:ph type="body"/>
          </p:nvPr>
        </p:nvSpPr>
        <p:spPr>
          <a:xfrm>
            <a:off x="666909" y="4715154"/>
            <a:ext cx="5321377" cy="4451477"/>
          </a:xfrm>
          <a:noFill/>
          <a:ln/>
        </p:spPr>
        <p:txBody>
          <a:bodyPr wrap="none" anchor="ctr"/>
          <a:lstStyle/>
          <a:p>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975663" y="754838"/>
            <a:ext cx="4710044" cy="371732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63491" name="Rectangle 3"/>
          <p:cNvSpPr>
            <a:spLocks noGrp="1" noChangeArrowheads="1"/>
          </p:cNvSpPr>
          <p:nvPr>
            <p:ph type="body"/>
          </p:nvPr>
        </p:nvSpPr>
        <p:spPr>
          <a:xfrm>
            <a:off x="666909" y="4715154"/>
            <a:ext cx="5321377" cy="4451477"/>
          </a:xfrm>
          <a:noFill/>
          <a:ln/>
        </p:spPr>
        <p:txBody>
          <a:bodyPr wrap="none" anchor="ctr"/>
          <a:lstStyle/>
          <a:p>
            <a:endParaRPr lang="it-IT" alt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975663" y="754838"/>
            <a:ext cx="4710044" cy="371732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64515" name="Rectangle 3"/>
          <p:cNvSpPr>
            <a:spLocks noGrp="1" noChangeArrowheads="1"/>
          </p:cNvSpPr>
          <p:nvPr>
            <p:ph type="body"/>
          </p:nvPr>
        </p:nvSpPr>
        <p:spPr>
          <a:xfrm>
            <a:off x="666909" y="4715154"/>
            <a:ext cx="5321377" cy="4451477"/>
          </a:xfrm>
          <a:noFill/>
          <a:ln/>
        </p:spPr>
        <p:txBody>
          <a:bodyPr wrap="none" anchor="ctr"/>
          <a:lstStyle/>
          <a:p>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a:xfrm>
            <a:off x="852488" y="744538"/>
            <a:ext cx="4965700" cy="3724275"/>
          </a:xfrm>
          <a:ln/>
        </p:spPr>
      </p:sp>
      <p:sp>
        <p:nvSpPr>
          <p:cNvPr id="47107" name="Segnaposto note 2"/>
          <p:cNvSpPr>
            <a:spLocks noGrp="1"/>
          </p:cNvSpPr>
          <p:nvPr>
            <p:ph type="body" idx="1"/>
          </p:nvPr>
        </p:nvSpPr>
        <p:spPr>
          <a:xfrm>
            <a:off x="666909" y="4716877"/>
            <a:ext cx="5335270" cy="4465263"/>
          </a:xfrm>
          <a:noFill/>
          <a:ln/>
        </p:spPr>
        <p:txBody>
          <a:bodyPr lIns="88140" tIns="44070" rIns="88140" bIns="44070"/>
          <a:lstStyle/>
          <a:p>
            <a:endParaRPr lang="it-IT" altLang="it-IT" smtClean="0"/>
          </a:p>
        </p:txBody>
      </p:sp>
      <p:sp>
        <p:nvSpPr>
          <p:cNvPr id="47108" name="Segnaposto numero diapositiva 3"/>
          <p:cNvSpPr txBox="1">
            <a:spLocks noGrp="1"/>
          </p:cNvSpPr>
          <p:nvPr/>
        </p:nvSpPr>
        <p:spPr bwMode="auto">
          <a:xfrm>
            <a:off x="3776063" y="9428583"/>
            <a:ext cx="2891482" cy="496332"/>
          </a:xfrm>
          <a:prstGeom prst="rect">
            <a:avLst/>
          </a:prstGeom>
          <a:noFill/>
          <a:ln w="9525">
            <a:noFill/>
            <a:miter lim="800000"/>
            <a:headEnd/>
            <a:tailEnd/>
          </a:ln>
        </p:spPr>
        <p:txBody>
          <a:bodyPr lIns="88140" tIns="44070" rIns="88140" bIns="44070" anchor="b"/>
          <a:lstStyle/>
          <a:p>
            <a:pPr algn="r" defTabSz="882650"/>
            <a:fld id="{F0734611-6FD4-4887-9EA8-5B298AF8AF6E}" type="slidenum">
              <a:rPr lang="en-GB" altLang="it-IT" sz="1200">
                <a:cs typeface="Arial" charset="0"/>
              </a:rPr>
              <a:pPr algn="r" defTabSz="882650"/>
              <a:t>30</a:t>
            </a:fld>
            <a:endParaRPr lang="en-GB" altLang="it-IT" sz="120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371175E-9C83-45D4-9B67-3DD2FD785B22}" type="slidenum">
              <a:rPr lang="it-IT" altLang="it-IT" smtClean="0"/>
              <a:pPr/>
              <a:t>60</a:t>
            </a:fld>
            <a:endParaRPr lang="it-IT" altLang="it-IT"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it-IT" altLang="it-IT" smtClean="0"/>
              <a:t>Le dinamiche che provocano episodi di cyberbullismo sono le stesse del bullismo tradizionale. Per prevenirlo ci può quindi attenere agli gli stessi consigli: cercare di comprendere e migliorare i comportamenti e le relazioni tra i ragazzi. Tuttavia, il bullismo elettronico può essere più facile da bloccare. La Commissione europea, ad esempio, è riuscita a fare firmare a diciassette compagnie del web un accordo per introdurre dispositivi che rendano più sicura la partecipazione dei minorenni alle reti sociali online. Un'iniziativa necessaria sia per il numero crescente di utenti dei social network in Europa (41,7 milioni e 107,4 milioni stimati nel 2012) sia per l’alto numero di episodi di abuso che coinvolgono i minorenni. L'accordo prevede, in particolare, che le  compagnie attivino il tasto “segnalazione di abusi”: gli utenti possono quindi cliccare sul bottone per segnalare contatti o comportamenti inappropriati di altri utenti. Non solo: il documento assicura che i profili online e gli elenchi dei contatti di utenti di siti Internet registrati come minorenni siano automaticamente classificati come "privati" e garantisce che non sia possibile compiere ricerche sui loro profili (su siti Internet o con i motori di ricerca). Infine, impedisce di utilizzare i servizi a utenti che non abbiano l'età minima richiesta: se un sito di socializzazione in rete è destinato ad adolescenti con più di 13 anni, dovrebbe essere difficile registrarsi per chi ha meno di quell'età.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975663" y="754838"/>
            <a:ext cx="4710044" cy="371732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69635" name="Rectangle 3"/>
          <p:cNvSpPr>
            <a:spLocks noGrp="1" noChangeArrowheads="1"/>
          </p:cNvSpPr>
          <p:nvPr>
            <p:ph type="body"/>
          </p:nvPr>
        </p:nvSpPr>
        <p:spPr>
          <a:xfrm>
            <a:off x="666909" y="4715154"/>
            <a:ext cx="5321377" cy="4451477"/>
          </a:xfrm>
          <a:noFill/>
          <a:ln/>
        </p:spPr>
        <p:txBody>
          <a:bodyPr wrap="none" anchor="ctr"/>
          <a:lstStyle/>
          <a:p>
            <a:endParaRPr lang="it-IT" alt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975663" y="754838"/>
            <a:ext cx="4710044" cy="371732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70659" name="Rectangle 3"/>
          <p:cNvSpPr>
            <a:spLocks noGrp="1" noChangeArrowheads="1"/>
          </p:cNvSpPr>
          <p:nvPr>
            <p:ph type="body"/>
          </p:nvPr>
        </p:nvSpPr>
        <p:spPr>
          <a:xfrm>
            <a:off x="666909" y="4715154"/>
            <a:ext cx="5321377" cy="4451477"/>
          </a:xfrm>
          <a:noFill/>
          <a:ln/>
        </p:spPr>
        <p:txBody>
          <a:bodyPr wrap="none" anchor="ctr"/>
          <a:lstStyle/>
          <a:p>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a:xfrm>
            <a:off x="852488" y="744538"/>
            <a:ext cx="4965700" cy="3724275"/>
          </a:xfrm>
          <a:ln/>
        </p:spPr>
      </p:sp>
      <p:sp>
        <p:nvSpPr>
          <p:cNvPr id="50179" name="Segnaposto note 2"/>
          <p:cNvSpPr>
            <a:spLocks noGrp="1"/>
          </p:cNvSpPr>
          <p:nvPr>
            <p:ph type="body" idx="1"/>
          </p:nvPr>
        </p:nvSpPr>
        <p:spPr>
          <a:xfrm>
            <a:off x="666909" y="4716877"/>
            <a:ext cx="5335270" cy="4465263"/>
          </a:xfrm>
          <a:noFill/>
          <a:ln/>
        </p:spPr>
        <p:txBody>
          <a:bodyPr lIns="88140" tIns="44070" rIns="88140" bIns="44070"/>
          <a:lstStyle/>
          <a:p>
            <a:endParaRPr lang="it-IT" altLang="it-IT" smtClean="0"/>
          </a:p>
        </p:txBody>
      </p:sp>
      <p:sp>
        <p:nvSpPr>
          <p:cNvPr id="50180" name="Segnaposto numero diapositiva 3"/>
          <p:cNvSpPr txBox="1">
            <a:spLocks noGrp="1"/>
          </p:cNvSpPr>
          <p:nvPr/>
        </p:nvSpPr>
        <p:spPr bwMode="auto">
          <a:xfrm>
            <a:off x="3776063" y="9428583"/>
            <a:ext cx="2891482" cy="496332"/>
          </a:xfrm>
          <a:prstGeom prst="rect">
            <a:avLst/>
          </a:prstGeom>
          <a:noFill/>
          <a:ln w="9525">
            <a:noFill/>
            <a:miter lim="800000"/>
            <a:headEnd/>
            <a:tailEnd/>
          </a:ln>
        </p:spPr>
        <p:txBody>
          <a:bodyPr lIns="88140" tIns="44070" rIns="88140" bIns="44070" anchor="b"/>
          <a:lstStyle/>
          <a:p>
            <a:pPr algn="r" defTabSz="882650"/>
            <a:fld id="{C2DB9530-D3FE-4563-8411-8B935B76EBBB}" type="slidenum">
              <a:rPr lang="en-GB" altLang="it-IT" sz="1200">
                <a:cs typeface="Arial" charset="0"/>
              </a:rPr>
              <a:pPr algn="r" defTabSz="882650"/>
              <a:t>35</a:t>
            </a:fld>
            <a:endParaRPr lang="en-GB" altLang="it-IT" sz="120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xfrm>
            <a:off x="852488" y="744538"/>
            <a:ext cx="4965700" cy="3724275"/>
          </a:xfrm>
          <a:ln/>
        </p:spPr>
      </p:sp>
      <p:sp>
        <p:nvSpPr>
          <p:cNvPr id="51203" name="Segnaposto note 2"/>
          <p:cNvSpPr>
            <a:spLocks noGrp="1"/>
          </p:cNvSpPr>
          <p:nvPr>
            <p:ph type="body" idx="1"/>
          </p:nvPr>
        </p:nvSpPr>
        <p:spPr>
          <a:xfrm>
            <a:off x="666909" y="4716877"/>
            <a:ext cx="5335270" cy="4465263"/>
          </a:xfrm>
          <a:noFill/>
          <a:ln/>
        </p:spPr>
        <p:txBody>
          <a:bodyPr lIns="88140" tIns="44070" rIns="88140" bIns="44070"/>
          <a:lstStyle/>
          <a:p>
            <a:endParaRPr lang="it-IT" altLang="it-IT" smtClean="0"/>
          </a:p>
        </p:txBody>
      </p:sp>
      <p:sp>
        <p:nvSpPr>
          <p:cNvPr id="51204" name="Segnaposto numero diapositiva 3"/>
          <p:cNvSpPr txBox="1">
            <a:spLocks noGrp="1"/>
          </p:cNvSpPr>
          <p:nvPr/>
        </p:nvSpPr>
        <p:spPr bwMode="auto">
          <a:xfrm>
            <a:off x="3776063" y="9428583"/>
            <a:ext cx="2891482" cy="496332"/>
          </a:xfrm>
          <a:prstGeom prst="rect">
            <a:avLst/>
          </a:prstGeom>
          <a:noFill/>
          <a:ln w="9525">
            <a:noFill/>
            <a:miter lim="800000"/>
            <a:headEnd/>
            <a:tailEnd/>
          </a:ln>
        </p:spPr>
        <p:txBody>
          <a:bodyPr lIns="88140" tIns="44070" rIns="88140" bIns="44070" anchor="b"/>
          <a:lstStyle/>
          <a:p>
            <a:pPr algn="r" defTabSz="882650"/>
            <a:fld id="{6E1E52F7-A964-4C7C-8368-3C21600C6162}" type="slidenum">
              <a:rPr lang="en-GB" altLang="it-IT" sz="1200">
                <a:cs typeface="Arial" charset="0"/>
              </a:rPr>
              <a:pPr algn="r" defTabSz="882650"/>
              <a:t>36</a:t>
            </a:fld>
            <a:endParaRPr lang="en-GB" altLang="it-IT" sz="120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xfrm>
            <a:off x="852488" y="744538"/>
            <a:ext cx="4965700" cy="3724275"/>
          </a:xfrm>
          <a:ln/>
        </p:spPr>
      </p:sp>
      <p:sp>
        <p:nvSpPr>
          <p:cNvPr id="52227" name="Segnaposto note 2"/>
          <p:cNvSpPr>
            <a:spLocks noGrp="1"/>
          </p:cNvSpPr>
          <p:nvPr>
            <p:ph type="body" idx="1"/>
          </p:nvPr>
        </p:nvSpPr>
        <p:spPr>
          <a:xfrm>
            <a:off x="666909" y="4716877"/>
            <a:ext cx="5335270" cy="4465263"/>
          </a:xfrm>
          <a:noFill/>
          <a:ln/>
        </p:spPr>
        <p:txBody>
          <a:bodyPr lIns="88140" tIns="44070" rIns="88140" bIns="44070"/>
          <a:lstStyle/>
          <a:p>
            <a:endParaRPr lang="it-IT" altLang="it-IT" smtClean="0"/>
          </a:p>
        </p:txBody>
      </p:sp>
      <p:sp>
        <p:nvSpPr>
          <p:cNvPr id="52228" name="Segnaposto numero diapositiva 3"/>
          <p:cNvSpPr txBox="1">
            <a:spLocks noGrp="1"/>
          </p:cNvSpPr>
          <p:nvPr/>
        </p:nvSpPr>
        <p:spPr bwMode="auto">
          <a:xfrm>
            <a:off x="3776063" y="9428583"/>
            <a:ext cx="2891482" cy="496332"/>
          </a:xfrm>
          <a:prstGeom prst="rect">
            <a:avLst/>
          </a:prstGeom>
          <a:noFill/>
          <a:ln w="9525">
            <a:noFill/>
            <a:miter lim="800000"/>
            <a:headEnd/>
            <a:tailEnd/>
          </a:ln>
        </p:spPr>
        <p:txBody>
          <a:bodyPr lIns="88140" tIns="44070" rIns="88140" bIns="44070" anchor="b"/>
          <a:lstStyle/>
          <a:p>
            <a:pPr algn="r" defTabSz="882650"/>
            <a:fld id="{87817D8A-0DB5-48F8-A60C-FD4364AF2490}" type="slidenum">
              <a:rPr lang="en-GB" altLang="it-IT" sz="1200">
                <a:cs typeface="Arial" charset="0"/>
              </a:rPr>
              <a:pPr algn="r" defTabSz="882650"/>
              <a:t>37</a:t>
            </a:fld>
            <a:endParaRPr lang="en-GB" altLang="it-IT" sz="120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0763F3D-69D5-4C7C-A452-AAB1D08984E2}" type="slidenum">
              <a:rPr lang="it-IT" altLang="it-IT" smtClean="0"/>
              <a:pPr/>
              <a:t>42</a:t>
            </a:fld>
            <a:endParaRPr lang="it-IT" altLang="it-IT"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it-IT" altLang="it-IT" b="1" smtClean="0"/>
              <a:t>un utilizzo eccessivo di Internet: </a:t>
            </a:r>
            <a:r>
              <a:rPr lang="it-IT" altLang="it-IT" smtClean="0"/>
              <a:t>in particolare la vittima, utilizza il Web più frequentemente rispetto ai coetanei;</a:t>
            </a:r>
          </a:p>
          <a:p>
            <a:pPr eaLnBrk="1" hangingPunct="1"/>
            <a:r>
              <a:rPr lang="it-IT" altLang="it-IT" b="1" smtClean="0"/>
              <a:t>un accesso alla rete senza controllo da parte degli adulti</a:t>
            </a:r>
            <a:r>
              <a:rPr lang="it-IT" altLang="it-IT" smtClean="0"/>
              <a:t>: sia il bullo che la vittima navigano su Internet senza un controllo da parte dei genitori o di qualche adulto.</a:t>
            </a:r>
          </a:p>
          <a:p>
            <a:pPr eaLnBrk="1" hangingPunct="1"/>
            <a:r>
              <a:rPr lang="it-IT" altLang="it-IT" b="1" smtClean="0"/>
              <a:t>partecipazione a gruppi online </a:t>
            </a:r>
            <a:r>
              <a:rPr lang="it-IT" altLang="it-IT" smtClean="0"/>
              <a:t>particolari, e diffusi tra i giovanissimi, nei quali ci sono anche incitazioni esplicite alla violenza; </a:t>
            </a:r>
            <a:endParaRPr lang="it-IT" altLang="it-IT" b="1" smtClean="0"/>
          </a:p>
          <a:p>
            <a:pPr eaLnBrk="1" hangingPunct="1"/>
            <a:r>
              <a:rPr lang="it-IT" altLang="it-IT" b="1" smtClean="0"/>
              <a:t>può offendere</a:t>
            </a:r>
            <a:r>
              <a:rPr lang="it-IT" altLang="it-IT" smtClean="0"/>
              <a:t>: insultare utilizzando messaggi elettronici con linguaggio volgare;</a:t>
            </a:r>
          </a:p>
          <a:p>
            <a:pPr eaLnBrk="1" hangingPunct="1"/>
            <a:r>
              <a:rPr lang="it-IT" altLang="it-IT" b="1" smtClean="0"/>
              <a:t>utilizzo di webcam e social network </a:t>
            </a:r>
            <a:r>
              <a:rPr lang="it-IT" altLang="it-IT" smtClean="0"/>
              <a:t>che possono favorire la diffusione di immagini o informazioni personali; </a:t>
            </a:r>
          </a:p>
          <a:p>
            <a:pPr eaLnBrk="1" hangingPunct="1"/>
            <a:r>
              <a:rPr lang="it-IT" altLang="it-IT" b="1" smtClean="0"/>
              <a:t>utilizzo molto frequente di videogiochi violenti</a:t>
            </a:r>
            <a:r>
              <a:rPr lang="it-IT" altLang="it-IT" smtClean="0"/>
              <a:t> che rafforzano nel cyberbullo l’idea che minacce o insulti sul Web siano solo virtuali e quindi un gioco. </a:t>
            </a:r>
          </a:p>
          <a:p>
            <a:pPr eaLnBrk="1" hangingPunct="1"/>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67E7EED-0367-4223-B54D-CAD9CDC55DA3}" type="slidenum">
              <a:rPr lang="it-IT" altLang="it-IT" smtClean="0"/>
              <a:pPr/>
              <a:t>43</a:t>
            </a:fld>
            <a:endParaRPr lang="it-IT" altLang="it-IT"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it-IT" altLang="it-IT"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975663" y="754838"/>
            <a:ext cx="4710044" cy="371732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48131" name="Rectangle 3"/>
          <p:cNvSpPr>
            <a:spLocks noGrp="1" noChangeArrowheads="1"/>
          </p:cNvSpPr>
          <p:nvPr>
            <p:ph type="body"/>
          </p:nvPr>
        </p:nvSpPr>
        <p:spPr>
          <a:xfrm>
            <a:off x="666909" y="4715154"/>
            <a:ext cx="5321377" cy="4451477"/>
          </a:xfrm>
          <a:noFill/>
          <a:ln/>
        </p:spPr>
        <p:txBody>
          <a:bodyPr wrap="none" anchor="ctr"/>
          <a:lstStyle/>
          <a:p>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975663" y="754838"/>
            <a:ext cx="4710044" cy="371732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49155" name="Rectangle 3"/>
          <p:cNvSpPr>
            <a:spLocks noGrp="1" noChangeArrowheads="1"/>
          </p:cNvSpPr>
          <p:nvPr>
            <p:ph type="body"/>
          </p:nvPr>
        </p:nvSpPr>
        <p:spPr>
          <a:xfrm>
            <a:off x="666909" y="4715154"/>
            <a:ext cx="5321377" cy="4451477"/>
          </a:xfrm>
          <a:noFill/>
          <a:ln/>
        </p:spPr>
        <p:txBody>
          <a:bodyPr wrap="none" anchor="ctr"/>
          <a:lstStyle/>
          <a:p>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pPr>
              <a:defRPr/>
            </a:pPr>
            <a:endParaRPr lang="it-IT"/>
          </a:p>
        </p:txBody>
      </p:sp>
      <p:sp>
        <p:nvSpPr>
          <p:cNvPr id="19" name="Segnaposto piè di pagina 18"/>
          <p:cNvSpPr>
            <a:spLocks noGrp="1"/>
          </p:cNvSpPr>
          <p:nvPr>
            <p:ph type="ftr" sz="quarter" idx="11"/>
          </p:nvPr>
        </p:nvSpPr>
        <p:spPr/>
        <p:txBody>
          <a:bodyPr/>
          <a:lstStyle/>
          <a:p>
            <a:pPr>
              <a:defRPr/>
            </a:pPr>
            <a:endParaRPr lang="it-IT"/>
          </a:p>
        </p:txBody>
      </p:sp>
      <p:sp>
        <p:nvSpPr>
          <p:cNvPr id="27" name="Segnaposto numero diapositiva 26"/>
          <p:cNvSpPr>
            <a:spLocks noGrp="1"/>
          </p:cNvSpPr>
          <p:nvPr>
            <p:ph type="sldNum" sz="quarter" idx="12"/>
          </p:nvPr>
        </p:nvSpPr>
        <p:spPr/>
        <p:txBody>
          <a:bodyPr/>
          <a:lstStyle/>
          <a:p>
            <a:pPr>
              <a:defRPr/>
            </a:pPr>
            <a:fld id="{8A76B5E1-016F-4336-9193-9A90EFC559DC}"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A872EEE7-B97A-4423-80D7-8C386C91929A}"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69B53DFB-7257-42B4-BDD3-712F4033DA93}" type="slidenum">
              <a:rPr lang="it-IT" smtClean="0"/>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E8B19B64-396E-4238-82A1-BEB3563A3BAB}" type="slidenum">
              <a:rPr lang="it-IT" smtClean="0"/>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4B43ADF5-F029-44B9-90F1-7FAEC4A8A135}"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87D51314-ADB6-4D3F-A2F9-1FA207E12B55}" type="slidenum">
              <a:rPr lang="it-IT" smtClean="0"/>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pPr>
              <a:defRPr/>
            </a:pPr>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1594164A-0636-4587-84A2-D52536544AF5}" type="slidenum">
              <a:rPr lang="it-IT" smtClean="0"/>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pPr>
              <a:defRPr/>
            </a:pPr>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E471F107-7467-4186-B7EB-D4E73A7E8E69}" type="slidenum">
              <a:rPr lang="it-IT" smtClean="0"/>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7D13ECA8-12C4-458A-8DF0-A2E6FB04CA69}"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78727B2A-B87E-4C76-BB26-4ECEF4C6C9AF}" type="slidenum">
              <a:rPr lang="it-IT" smtClean="0"/>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pPr>
              <a:defRPr/>
            </a:pPr>
            <a:fld id="{DFE68999-5410-43AC-8733-552F58AC6332}" type="slidenum">
              <a:rPr lang="it-IT" smtClean="0"/>
              <a:pPr>
                <a:defRPr/>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EE72385-607A-4E9D-9ADF-16A9DD627739}" type="slidenum">
              <a:rPr lang="it-IT" smtClean="0"/>
              <a:pPr>
                <a:defRPr/>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PVwa83zNvq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azzurro.it/index.php?id=225"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image" Target="../media/image8.wmf"/><Relationship Id="rId9" Type="http://schemas.openxmlformats.org/officeDocument/2006/relationships/image" Target="../media/image13.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image" Target="../media/image8.wmf"/><Relationship Id="rId9" Type="http://schemas.openxmlformats.org/officeDocument/2006/relationships/image" Target="../media/image13.wmf"/></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myspace.com/index.cfm?fuseaction=misc.contac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help@facebook.com"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Grp="1" noChangeAspect="1" noChangeArrowheads="1"/>
          </p:cNvPicPr>
          <p:nvPr>
            <p:ph idx="1"/>
          </p:nvPr>
        </p:nvPicPr>
        <p:blipFill>
          <a:blip r:embed="rId2" cstate="print"/>
          <a:stretch>
            <a:fillRect/>
          </a:stretch>
        </p:blipFill>
        <p:spPr bwMode="auto">
          <a:xfrm>
            <a:off x="1428728" y="2000240"/>
            <a:ext cx="6317591" cy="438943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5" name="Immagine 4" descr="logo_orizz_positivo"/>
          <p:cNvPicPr/>
          <p:nvPr/>
        </p:nvPicPr>
        <p:blipFill>
          <a:blip r:embed="rId3" cstate="print"/>
          <a:srcRect/>
          <a:stretch>
            <a:fillRect/>
          </a:stretch>
        </p:blipFill>
        <p:spPr bwMode="auto">
          <a:xfrm>
            <a:off x="3143240" y="214290"/>
            <a:ext cx="2676525" cy="752475"/>
          </a:xfrm>
          <a:prstGeom prst="rect">
            <a:avLst/>
          </a:prstGeom>
          <a:noFill/>
          <a:ln w="9525">
            <a:noFill/>
            <a:miter lim="800000"/>
            <a:headEnd/>
            <a:tailEnd/>
          </a:ln>
        </p:spPr>
      </p:pic>
      <p:sp>
        <p:nvSpPr>
          <p:cNvPr id="88067" name="Rectangle 3"/>
          <p:cNvSpPr>
            <a:spLocks noChangeArrowheads="1"/>
          </p:cNvSpPr>
          <p:nvPr/>
        </p:nvSpPr>
        <p:spPr bwMode="auto">
          <a:xfrm>
            <a:off x="2714612" y="1214422"/>
            <a:ext cx="3491661" cy="73866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3060700" algn="ctr"/>
                <a:tab pos="6300788" algn="l"/>
              </a:tabLst>
            </a:pPr>
            <a:r>
              <a:rPr kumimoji="0" lang="it-IT"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Psicologa </a:t>
            </a:r>
            <a:r>
              <a:rPr kumimoji="0" lang="it-IT" sz="1200" b="0" i="1" u="none" strike="noStrike" cap="none" normalizeH="0" baseline="0" dirty="0" smtClean="0">
                <a:ln>
                  <a:noFill/>
                </a:ln>
                <a:solidFill>
                  <a:srgbClr val="000000"/>
                </a:solidFill>
                <a:effectLst/>
                <a:latin typeface="Arial"/>
                <a:ea typeface="Times New Roman" pitchFamily="18" charset="0"/>
                <a:cs typeface="Times New Roman" pitchFamily="18" charset="0"/>
              </a:rPr>
              <a:t>–</a:t>
            </a:r>
            <a:r>
              <a:rPr kumimoji="0" lang="it-IT"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Psicoterapeuta Cognitivo Interpersonale</a:t>
            </a:r>
            <a:endParaRPr kumimoji="0" lang="it-IT" sz="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060700" algn="ctr"/>
                <a:tab pos="6300788" algn="l"/>
              </a:tabLst>
            </a:pPr>
            <a:r>
              <a:rPr kumimoji="0" lang="it-IT" sz="1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Specialista in Psicologia del Benessere nell</a:t>
            </a:r>
            <a:r>
              <a:rPr kumimoji="0" lang="it-IT" sz="1000" b="0" i="1" u="none" strike="noStrike" cap="none" normalizeH="0" baseline="0" dirty="0" smtClean="0">
                <a:ln>
                  <a:noFill/>
                </a:ln>
                <a:solidFill>
                  <a:srgbClr val="000000"/>
                </a:solidFill>
                <a:effectLst/>
                <a:latin typeface="Arial"/>
                <a:ea typeface="Calibri" pitchFamily="34" charset="0"/>
                <a:cs typeface="Times New Roman" pitchFamily="18" charset="0"/>
              </a:rPr>
              <a:t>’</a:t>
            </a:r>
            <a:r>
              <a:rPr kumimoji="0" lang="it-IT" sz="1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Arco di Vita</a:t>
            </a:r>
            <a:endParaRPr kumimoji="0" lang="it-IT" sz="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060700" algn="ctr"/>
                <a:tab pos="6300788" algn="l"/>
              </a:tabLst>
            </a:pPr>
            <a:r>
              <a:rPr kumimoji="0" lang="it-IT" sz="1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Specialista in Psicologia dello Sviluppo e dell</a:t>
            </a:r>
            <a:r>
              <a:rPr kumimoji="0" lang="it-IT" sz="1000" b="0" i="1" u="none" strike="noStrike" cap="none" normalizeH="0" baseline="0" dirty="0" smtClean="0">
                <a:ln>
                  <a:noFill/>
                </a:ln>
                <a:solidFill>
                  <a:srgbClr val="000000"/>
                </a:solidFill>
                <a:effectLst/>
                <a:latin typeface="Arial"/>
                <a:ea typeface="Calibri" pitchFamily="34" charset="0"/>
                <a:cs typeface="Times New Roman" pitchFamily="18" charset="0"/>
              </a:rPr>
              <a:t>’</a:t>
            </a:r>
            <a:r>
              <a:rPr kumimoji="0" lang="it-IT" sz="1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Educazione</a:t>
            </a:r>
            <a:endParaRPr kumimoji="0" lang="it-IT" sz="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060700" algn="ctr"/>
                <a:tab pos="6300788" algn="l"/>
              </a:tabLst>
            </a:pPr>
            <a:r>
              <a:rPr kumimoji="0" lang="it-IT" sz="1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Specialista in </a:t>
            </a:r>
            <a:r>
              <a:rPr kumimoji="0" lang="it-IT" sz="10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Psicotraumatologia</a:t>
            </a:r>
            <a:r>
              <a:rPr kumimoji="0" lang="it-IT" sz="1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EMDR</a:t>
            </a:r>
            <a:endParaRPr kumimoji="0" lang="it-IT" sz="1800" b="0" i="0" u="none" strike="noStrike" cap="none" normalizeH="0" baseline="0" dirty="0" smtClean="0">
              <a:ln>
                <a:noFill/>
              </a:ln>
              <a:solidFill>
                <a:schemeClr val="tx1"/>
              </a:solidFill>
              <a:effectLst/>
              <a:latin typeface="Arial" pitchFamily="34" charset="0"/>
            </a:endParaRPr>
          </a:p>
        </p:txBody>
      </p:sp>
      <p:cxnSp>
        <p:nvCxnSpPr>
          <p:cNvPr id="88068" name="AutoShape 4"/>
          <p:cNvCxnSpPr>
            <a:cxnSpLocks noChangeShapeType="1"/>
          </p:cNvCxnSpPr>
          <p:nvPr/>
        </p:nvCxnSpPr>
        <p:spPr bwMode="auto">
          <a:xfrm>
            <a:off x="2214546" y="1214422"/>
            <a:ext cx="4448175" cy="0"/>
          </a:xfrm>
          <a:prstGeom prst="straightConnector1">
            <a:avLst/>
          </a:prstGeom>
          <a:noFill/>
          <a:ln w="9525">
            <a:solidFill>
              <a:srgbClr val="0070C0"/>
            </a:solidFill>
            <a:round/>
            <a:headEnd/>
            <a:tailEnd/>
          </a:ln>
        </p:spPr>
      </p:cxnSp>
      <p:pic>
        <p:nvPicPr>
          <p:cNvPr id="88069" name="Picture 5"/>
          <p:cNvPicPr>
            <a:picLocks noChangeAspect="1" noChangeArrowheads="1"/>
          </p:cNvPicPr>
          <p:nvPr/>
        </p:nvPicPr>
        <p:blipFill>
          <a:blip r:embed="rId4" cstate="print"/>
          <a:srcRect/>
          <a:stretch>
            <a:fillRect/>
          </a:stretch>
        </p:blipFill>
        <p:spPr bwMode="auto">
          <a:xfrm>
            <a:off x="1428728" y="2143116"/>
            <a:ext cx="3200400" cy="857250"/>
          </a:xfrm>
          <a:prstGeom prst="rect">
            <a:avLst/>
          </a:prstGeom>
          <a:noFill/>
          <a:ln w="9525">
            <a:noFill/>
            <a:miter lim="800000"/>
            <a:headEnd/>
            <a:tailEnd/>
          </a:ln>
          <a:effectLst/>
        </p:spPr>
      </p:pic>
      <p:pic>
        <p:nvPicPr>
          <p:cNvPr id="88071" name="Picture 7"/>
          <p:cNvPicPr>
            <a:picLocks noChangeAspect="1" noChangeArrowheads="1"/>
          </p:cNvPicPr>
          <p:nvPr/>
        </p:nvPicPr>
        <p:blipFill>
          <a:blip r:embed="rId5" cstate="print"/>
          <a:srcRect/>
          <a:stretch>
            <a:fillRect/>
          </a:stretch>
        </p:blipFill>
        <p:spPr bwMode="auto">
          <a:xfrm>
            <a:off x="1428728" y="5500702"/>
            <a:ext cx="866775" cy="923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“BULLO”</a:t>
            </a:r>
            <a:endParaRPr lang="it-IT" dirty="0"/>
          </a:p>
        </p:txBody>
      </p:sp>
      <p:sp>
        <p:nvSpPr>
          <p:cNvPr id="3" name="Segnaposto contenuto 2"/>
          <p:cNvSpPr>
            <a:spLocks noGrp="1"/>
          </p:cNvSpPr>
          <p:nvPr>
            <p:ph idx="1"/>
          </p:nvPr>
        </p:nvSpPr>
        <p:spPr>
          <a:xfrm>
            <a:off x="457200" y="1935480"/>
            <a:ext cx="8229600" cy="4565354"/>
          </a:xfrm>
        </p:spPr>
        <p:txBody>
          <a:bodyPr>
            <a:normAutofit fontScale="92500" lnSpcReduction="10000"/>
          </a:bodyPr>
          <a:lstStyle/>
          <a:p>
            <a:pPr>
              <a:buNone/>
            </a:pPr>
            <a:r>
              <a:rPr lang="it-IT" dirty="0" smtClean="0"/>
              <a:t>	Il bullo, sempre alla ricerca di:</a:t>
            </a:r>
          </a:p>
          <a:p>
            <a:pPr marL="514350" indent="-514350">
              <a:buFont typeface="+mj-lt"/>
              <a:buAutoNum type="arabicPeriod"/>
            </a:pPr>
            <a:r>
              <a:rPr lang="it-IT" dirty="0" smtClean="0"/>
              <a:t> emozioni forti, estreme, </a:t>
            </a:r>
          </a:p>
          <a:p>
            <a:pPr marL="514350" indent="-514350">
              <a:buFont typeface="+mj-lt"/>
              <a:buAutoNum type="arabicPeriod"/>
            </a:pPr>
            <a:r>
              <a:rPr lang="it-IT" dirty="0" err="1" smtClean="0"/>
              <a:t>deumanizza</a:t>
            </a:r>
            <a:r>
              <a:rPr lang="it-IT" dirty="0" smtClean="0"/>
              <a:t> la vittima al fine di giustificare le sue forme di </a:t>
            </a:r>
            <a:r>
              <a:rPr lang="it-IT" dirty="0" err="1" smtClean="0"/>
              <a:t>aggressivita'</a:t>
            </a:r>
            <a:r>
              <a:rPr lang="it-IT" dirty="0" smtClean="0"/>
              <a:t> e di violenza e stabilisce con gli altri rapporti interpersonali improntati quasi sempre sulla prevaricazione.</a:t>
            </a:r>
          </a:p>
          <a:p>
            <a:pPr marL="514350" indent="-514350">
              <a:buNone/>
            </a:pPr>
            <a:r>
              <a:rPr lang="it-IT" b="1" u="sng" dirty="0" smtClean="0"/>
              <a:t>NOTA BENE</a:t>
            </a:r>
            <a:r>
              <a:rPr lang="it-IT" dirty="0" smtClean="0"/>
              <a:t/>
            </a:r>
            <a:br>
              <a:rPr lang="it-IT" dirty="0" smtClean="0"/>
            </a:br>
            <a:r>
              <a:rPr lang="it-IT" dirty="0" smtClean="0"/>
              <a:t>- Per i bulli, si riscontra una generale </a:t>
            </a:r>
            <a:r>
              <a:rPr lang="it-IT" b="1" u="sng" dirty="0" err="1" smtClean="0"/>
              <a:t>immaturita</a:t>
            </a:r>
            <a:r>
              <a:rPr lang="it-IT" dirty="0" err="1" smtClean="0"/>
              <a:t>'</a:t>
            </a:r>
            <a:r>
              <a:rPr lang="it-IT" dirty="0" smtClean="0"/>
              <a:t> nel riconoscere le emozioni, soprattutto la </a:t>
            </a:r>
            <a:r>
              <a:rPr lang="it-IT" b="1" u="sng" dirty="0" err="1" smtClean="0"/>
              <a:t>felicita</a:t>
            </a:r>
            <a:r>
              <a:rPr lang="it-IT" dirty="0" err="1" smtClean="0"/>
              <a:t>‘</a:t>
            </a:r>
            <a:r>
              <a:rPr lang="it-IT" dirty="0" smtClean="0"/>
              <a:t>.</a:t>
            </a:r>
            <a:br>
              <a:rPr lang="it-IT" dirty="0" smtClean="0"/>
            </a:br>
            <a:r>
              <a:rPr lang="it-IT" dirty="0" smtClean="0"/>
              <a:t>- Entrambi gli attori risultano "sgrammaticati" in una competenza fondamentale che e' quella che permette di </a:t>
            </a:r>
            <a:r>
              <a:rPr lang="it-IT" i="1" u="sng" dirty="0" smtClean="0"/>
              <a:t>cogliere i segnali emotivi che provengono dagli altri.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“Bullo”</a:t>
            </a:r>
            <a:endParaRPr lang="it-IT" dirty="0"/>
          </a:p>
        </p:txBody>
      </p:sp>
      <p:sp>
        <p:nvSpPr>
          <p:cNvPr id="3" name="Segnaposto contenuto 2"/>
          <p:cNvSpPr>
            <a:spLocks noGrp="1"/>
          </p:cNvSpPr>
          <p:nvPr>
            <p:ph idx="1"/>
          </p:nvPr>
        </p:nvSpPr>
        <p:spPr/>
        <p:txBody>
          <a:bodyPr/>
          <a:lstStyle/>
          <a:p>
            <a:pPr>
              <a:buNone/>
            </a:pPr>
            <a:r>
              <a:rPr lang="it-IT" u="sng" dirty="0" smtClean="0"/>
              <a:t>BULLO GREGARIO:</a:t>
            </a:r>
            <a:r>
              <a:rPr lang="it-IT" dirty="0" smtClean="0"/>
              <a:t/>
            </a:r>
            <a:br>
              <a:rPr lang="it-IT" dirty="0" smtClean="0"/>
            </a:br>
            <a:endParaRPr lang="it-IT" dirty="0" smtClean="0"/>
          </a:p>
          <a:p>
            <a:r>
              <a:rPr lang="it-IT" dirty="0" err="1" smtClean="0"/>
              <a:t>piu'</a:t>
            </a:r>
            <a:r>
              <a:rPr lang="it-IT" dirty="0" smtClean="0"/>
              <a:t>ansioso, </a:t>
            </a:r>
          </a:p>
          <a:p>
            <a:r>
              <a:rPr lang="it-IT" dirty="0" smtClean="0"/>
              <a:t>insicuro, </a:t>
            </a:r>
          </a:p>
          <a:p>
            <a:r>
              <a:rPr lang="it-IT" dirty="0" smtClean="0"/>
              <a:t>poco popolare, </a:t>
            </a:r>
          </a:p>
          <a:p>
            <a:r>
              <a:rPr lang="it-IT" i="1" u="sng" dirty="0" smtClean="0"/>
              <a:t>cerca la propria </a:t>
            </a:r>
            <a:r>
              <a:rPr lang="it-IT" i="1" u="sng" dirty="0" err="1" smtClean="0"/>
              <a:t>identita</a:t>
            </a:r>
            <a:r>
              <a:rPr lang="it-IT" dirty="0" err="1" smtClean="0"/>
              <a:t>'</a:t>
            </a:r>
            <a:r>
              <a:rPr lang="it-IT" dirty="0" smtClean="0"/>
              <a:t> e l'affermazione nel gruppo attraverso il ruolo di aiutante o sostenitore del bullo.</a:t>
            </a:r>
          </a:p>
          <a:p>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t>Carta d’Identità della Vittima:</a:t>
            </a:r>
            <a:endParaRPr lang="it-IT" dirty="0"/>
          </a:p>
        </p:txBody>
      </p:sp>
      <p:sp>
        <p:nvSpPr>
          <p:cNvPr id="3" name="Segnaposto contenuto 2"/>
          <p:cNvSpPr>
            <a:spLocks noGrp="1"/>
          </p:cNvSpPr>
          <p:nvPr>
            <p:ph idx="1"/>
          </p:nvPr>
        </p:nvSpPr>
        <p:spPr>
          <a:xfrm>
            <a:off x="457200" y="1935480"/>
            <a:ext cx="8229600" cy="4422478"/>
          </a:xfrm>
        </p:spPr>
        <p:txBody>
          <a:bodyPr>
            <a:normAutofit fontScale="92500" lnSpcReduction="10000"/>
          </a:bodyPr>
          <a:lstStyle/>
          <a:p>
            <a:r>
              <a:rPr lang="it-IT" dirty="0" smtClean="0"/>
              <a:t>scarsa autostima e opinione negativa di </a:t>
            </a:r>
            <a:r>
              <a:rPr lang="it-IT" dirty="0" err="1" smtClean="0"/>
              <a:t>se‘</a:t>
            </a:r>
            <a:endParaRPr lang="it-IT" dirty="0" smtClean="0"/>
          </a:p>
          <a:p>
            <a:endParaRPr lang="it-IT" dirty="0" smtClean="0"/>
          </a:p>
          <a:p>
            <a:r>
              <a:rPr lang="it-IT" dirty="0" smtClean="0"/>
              <a:t>ansiosi e insicuri, spesso cauti, sensibili e calmi</a:t>
            </a:r>
          </a:p>
          <a:p>
            <a:endParaRPr lang="it-IT" dirty="0" smtClean="0"/>
          </a:p>
          <a:p>
            <a:r>
              <a:rPr lang="it-IT" dirty="0" smtClean="0"/>
              <a:t>Se attaccati, reagiscono chiudendosi in se stessi</a:t>
            </a:r>
          </a:p>
          <a:p>
            <a:endParaRPr lang="it-IT" dirty="0" smtClean="0"/>
          </a:p>
          <a:p>
            <a:r>
              <a:rPr lang="it-IT" dirty="0" smtClean="0"/>
              <a:t>Queste caratteristiche sono tipiche delle vittime definite passive o sottomesse, che segnalano agli altri l'</a:t>
            </a:r>
            <a:r>
              <a:rPr lang="it-IT" dirty="0" err="1" smtClean="0"/>
              <a:t>incapacita</a:t>
            </a:r>
            <a:r>
              <a:rPr lang="it-IT" dirty="0" smtClean="0"/>
              <a:t>', l'impossibilita' o </a:t>
            </a:r>
            <a:r>
              <a:rPr lang="it-IT" dirty="0" err="1" smtClean="0"/>
              <a:t>difficolta'</a:t>
            </a:r>
            <a:r>
              <a:rPr lang="it-IT" dirty="0" smtClean="0"/>
              <a:t> di reagire di fronte ai soprusi.</a:t>
            </a:r>
            <a:br>
              <a:rPr lang="it-IT" dirty="0" smtClean="0"/>
            </a:b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Esiste, tuttavia, un altro gruppo di vittime: </a:t>
            </a:r>
            <a:endParaRPr lang="it-IT" dirty="0"/>
          </a:p>
        </p:txBody>
      </p:sp>
      <p:sp>
        <p:nvSpPr>
          <p:cNvPr id="3" name="Segnaposto contenuto 2"/>
          <p:cNvSpPr>
            <a:spLocks noGrp="1"/>
          </p:cNvSpPr>
          <p:nvPr>
            <p:ph idx="1"/>
          </p:nvPr>
        </p:nvSpPr>
        <p:spPr/>
        <p:txBody>
          <a:bodyPr>
            <a:normAutofit lnSpcReduction="10000"/>
          </a:bodyPr>
          <a:lstStyle/>
          <a:p>
            <a:pPr>
              <a:buNone/>
            </a:pPr>
            <a:r>
              <a:rPr lang="it-IT" u="sng" dirty="0" smtClean="0"/>
              <a:t>LE VITTIME PROVOCATRICI</a:t>
            </a:r>
            <a:r>
              <a:rPr lang="it-IT" dirty="0" smtClean="0"/>
              <a:t>, caratterizzate da :</a:t>
            </a:r>
          </a:p>
          <a:p>
            <a:pPr>
              <a:buNone/>
            </a:pPr>
            <a:endParaRPr lang="it-IT" dirty="0" smtClean="0"/>
          </a:p>
          <a:p>
            <a:r>
              <a:rPr lang="it-IT" dirty="0" smtClean="0"/>
              <a:t>una combinazione di </a:t>
            </a:r>
            <a:r>
              <a:rPr lang="it-IT" dirty="0" err="1" smtClean="0"/>
              <a:t>modalita'</a:t>
            </a:r>
            <a:r>
              <a:rPr lang="it-IT" dirty="0" smtClean="0"/>
              <a:t> di reazione ansiose e aggressive</a:t>
            </a:r>
          </a:p>
          <a:p>
            <a:endParaRPr lang="it-IT" dirty="0" smtClean="0"/>
          </a:p>
          <a:p>
            <a:r>
              <a:rPr lang="it-IT" dirty="0" smtClean="0"/>
              <a:t>Possono essere iperattivi, inquieti e offensivi</a:t>
            </a:r>
          </a:p>
          <a:p>
            <a:endParaRPr lang="it-IT" dirty="0" smtClean="0"/>
          </a:p>
          <a:p>
            <a:r>
              <a:rPr lang="it-IT" dirty="0" smtClean="0"/>
              <a:t>Tendono a controbattere e hanno la tendenza a prevaricare i compagni </a:t>
            </a:r>
            <a:r>
              <a:rPr lang="it-IT" dirty="0" err="1" smtClean="0"/>
              <a:t>piu'</a:t>
            </a:r>
            <a:r>
              <a:rPr lang="it-IT" dirty="0" smtClean="0"/>
              <a:t> deboli</a:t>
            </a:r>
            <a:br>
              <a:rPr lang="it-IT" dirty="0" smtClean="0"/>
            </a:b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“Vittime”</a:t>
            </a:r>
            <a:endParaRPr lang="it-IT" dirty="0"/>
          </a:p>
        </p:txBody>
      </p:sp>
      <p:sp>
        <p:nvSpPr>
          <p:cNvPr id="3" name="Segnaposto contenuto 2"/>
          <p:cNvSpPr>
            <a:spLocks noGrp="1"/>
          </p:cNvSpPr>
          <p:nvPr>
            <p:ph idx="1"/>
          </p:nvPr>
        </p:nvSpPr>
        <p:spPr/>
        <p:txBody>
          <a:bodyPr>
            <a:normAutofit/>
          </a:bodyPr>
          <a:lstStyle/>
          <a:p>
            <a:pPr>
              <a:buNone/>
            </a:pPr>
            <a:r>
              <a:rPr lang="it-IT" dirty="0" smtClean="0"/>
              <a:t>Le caratteristiche sono:</a:t>
            </a:r>
          </a:p>
          <a:p>
            <a:r>
              <a:rPr lang="it-IT" dirty="0" smtClean="0"/>
              <a:t>deficit nel riconoscimento di specifici segnali emotivi, in particolare relativi alla rabbia, potrebbero impedire: </a:t>
            </a:r>
            <a:br>
              <a:rPr lang="it-IT" dirty="0" smtClean="0"/>
            </a:br>
            <a:r>
              <a:rPr lang="it-IT" dirty="0" smtClean="0"/>
              <a:t>-	il mancato riconoscimento dell'altro come potenziale aggressore e quindi di difendersi</a:t>
            </a:r>
          </a:p>
          <a:p>
            <a:pPr>
              <a:buNone/>
            </a:pPr>
            <a:r>
              <a:rPr lang="it-IT" dirty="0" smtClean="0"/>
              <a:t>	-	l'</a:t>
            </a:r>
            <a:r>
              <a:rPr lang="it-IT" dirty="0" err="1" smtClean="0"/>
              <a:t>incapacita</a:t>
            </a:r>
            <a:r>
              <a:rPr lang="it-IT" dirty="0" smtClean="0"/>
              <a:t>' di leggere tale emozione potrebbe ostacolare il controllo del proprio comportamento e favorire l'utilizzo di </a:t>
            </a:r>
            <a:r>
              <a:rPr lang="it-IT" dirty="0" err="1" smtClean="0"/>
              <a:t>modalita'</a:t>
            </a:r>
            <a:r>
              <a:rPr lang="it-IT" dirty="0" smtClean="0"/>
              <a:t> che finiscono con il provocare ulteriormente la rabbia dell'altro</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i="1" dirty="0" smtClean="0"/>
              <a:t>Le conseguenze:</a:t>
            </a:r>
            <a:endParaRPr lang="it-IT" dirty="0"/>
          </a:p>
        </p:txBody>
      </p:sp>
      <p:sp>
        <p:nvSpPr>
          <p:cNvPr id="3" name="Segnaposto contenuto 2"/>
          <p:cNvSpPr>
            <a:spLocks noGrp="1"/>
          </p:cNvSpPr>
          <p:nvPr>
            <p:ph idx="1"/>
          </p:nvPr>
        </p:nvSpPr>
        <p:spPr/>
        <p:txBody>
          <a:bodyPr>
            <a:normAutofit fontScale="70000" lnSpcReduction="20000"/>
          </a:bodyPr>
          <a:lstStyle/>
          <a:p>
            <a:pPr>
              <a:buNone/>
            </a:pPr>
            <a:r>
              <a:rPr lang="it-IT" dirty="0" smtClean="0"/>
              <a:t/>
            </a:r>
            <a:br>
              <a:rPr lang="it-IT" dirty="0" smtClean="0"/>
            </a:br>
            <a:endParaRPr lang="it-IT" dirty="0" smtClean="0"/>
          </a:p>
          <a:p>
            <a:pPr>
              <a:buNone/>
            </a:pPr>
            <a:r>
              <a:rPr lang="it-IT" dirty="0" smtClean="0"/>
              <a:t>Essere vittima o essere prepotente ed esserlo a lungo nel corso del tempo puo' rappresentare un </a:t>
            </a:r>
            <a:r>
              <a:rPr lang="it-IT" sz="4000" b="1" u="sng" dirty="0" smtClean="0"/>
              <a:t>fattori di rischio.</a:t>
            </a:r>
          </a:p>
          <a:p>
            <a:pPr>
              <a:buNone/>
            </a:pPr>
            <a:r>
              <a:rPr lang="it-IT" dirty="0" smtClean="0"/>
              <a:t/>
            </a:r>
            <a:br>
              <a:rPr lang="it-IT" dirty="0" smtClean="0"/>
            </a:br>
            <a:r>
              <a:rPr lang="it-IT" dirty="0" smtClean="0"/>
              <a:t>Gli studi longitudinali, </a:t>
            </a:r>
            <a:r>
              <a:rPr lang="it-IT" dirty="0" err="1" smtClean="0"/>
              <a:t>gia'</a:t>
            </a:r>
            <a:r>
              <a:rPr lang="it-IT" dirty="0" smtClean="0"/>
              <a:t> messi in atto da </a:t>
            </a:r>
            <a:r>
              <a:rPr lang="it-IT" dirty="0" err="1" smtClean="0"/>
              <a:t>Olweus</a:t>
            </a:r>
            <a:r>
              <a:rPr lang="it-IT" dirty="0" smtClean="0"/>
              <a:t> e altri, rivelano che chi rimane a lungo nel ruolo di </a:t>
            </a:r>
            <a:r>
              <a:rPr lang="it-IT" b="1" dirty="0" smtClean="0"/>
              <a:t>prepotente</a:t>
            </a:r>
            <a:r>
              <a:rPr lang="it-IT" dirty="0" smtClean="0"/>
              <a:t> corre </a:t>
            </a:r>
            <a:r>
              <a:rPr lang="it-IT" dirty="0" err="1" smtClean="0"/>
              <a:t>piu'</a:t>
            </a:r>
            <a:r>
              <a:rPr lang="it-IT" dirty="0" smtClean="0"/>
              <a:t> rischi di altri di entrare in quella escalation di </a:t>
            </a:r>
            <a:r>
              <a:rPr lang="it-IT" sz="4000" dirty="0" smtClean="0"/>
              <a:t>violenza</a:t>
            </a:r>
            <a:r>
              <a:rPr lang="it-IT" dirty="0" smtClean="0"/>
              <a:t> che va da piccoli episodi di vandalismo, furti, piccola </a:t>
            </a:r>
            <a:r>
              <a:rPr lang="it-IT" dirty="0" err="1" smtClean="0"/>
              <a:t>criminalita'</a:t>
            </a:r>
            <a:r>
              <a:rPr lang="it-IT" dirty="0" smtClean="0"/>
              <a:t>, fino a incorrere in </a:t>
            </a:r>
            <a:r>
              <a:rPr lang="it-IT" sz="3400" dirty="0" smtClean="0"/>
              <a:t>problemi seri con la legge.</a:t>
            </a:r>
            <a:r>
              <a:rPr lang="it-IT" dirty="0" smtClean="0"/>
              <a:t/>
            </a:r>
            <a:br>
              <a:rPr lang="it-IT" dirty="0" smtClean="0"/>
            </a:br>
            <a:endParaRPr lang="it-IT" dirty="0" smtClean="0"/>
          </a:p>
          <a:p>
            <a:pPr algn="ctr">
              <a:buNone/>
            </a:pPr>
            <a:r>
              <a:rPr lang="it-IT" dirty="0" smtClean="0"/>
              <a:t>	Questi bambini hanno quindi </a:t>
            </a:r>
            <a:r>
              <a:rPr lang="it-IT" dirty="0" err="1" smtClean="0"/>
              <a:t>piu'</a:t>
            </a:r>
            <a:r>
              <a:rPr lang="it-IT" dirty="0" smtClean="0"/>
              <a:t> </a:t>
            </a:r>
            <a:r>
              <a:rPr lang="it-IT" dirty="0" err="1" smtClean="0"/>
              <a:t>probabilita'</a:t>
            </a:r>
            <a:r>
              <a:rPr lang="it-IT" dirty="0" smtClean="0"/>
              <a:t> da adulti di venire condannati per </a:t>
            </a:r>
            <a:r>
              <a:rPr lang="it-IT" sz="5100" dirty="0" smtClean="0"/>
              <a:t>comportamenti antisociali.</a:t>
            </a:r>
            <a:r>
              <a:rPr lang="it-IT" dirty="0" smtClean="0"/>
              <a:t/>
            </a:r>
            <a:br>
              <a:rPr lang="it-IT" dirty="0" smtClean="0"/>
            </a:br>
            <a:endParaRPr lang="it-IT" dirty="0" smtClean="0"/>
          </a:p>
          <a:p>
            <a:pPr algn="ctr">
              <a:buNone/>
            </a:pP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Fattori Rischio: “Vittima”</a:t>
            </a:r>
            <a:endParaRPr lang="it-IT" dirty="0"/>
          </a:p>
        </p:txBody>
      </p:sp>
      <p:sp>
        <p:nvSpPr>
          <p:cNvPr id="3" name="Segnaposto contenuto 2"/>
          <p:cNvSpPr>
            <a:spLocks noGrp="1"/>
          </p:cNvSpPr>
          <p:nvPr>
            <p:ph idx="1"/>
          </p:nvPr>
        </p:nvSpPr>
        <p:spPr/>
        <p:txBody>
          <a:bodyPr>
            <a:normAutofit fontScale="92500"/>
          </a:bodyPr>
          <a:lstStyle/>
          <a:p>
            <a:pPr>
              <a:buNone/>
            </a:pPr>
            <a:r>
              <a:rPr lang="it-IT" dirty="0" smtClean="0"/>
              <a:t>	Chi rimane a lungo nel ruolo di vittima rischia di andare incontro a livelli di </a:t>
            </a:r>
            <a:r>
              <a:rPr lang="it-IT" sz="3200" b="1" u="sng" dirty="0" smtClean="0"/>
              <a:t>autostima</a:t>
            </a:r>
            <a:r>
              <a:rPr lang="it-IT" dirty="0" smtClean="0"/>
              <a:t> sempre </a:t>
            </a:r>
            <a:r>
              <a:rPr lang="it-IT" dirty="0" err="1" smtClean="0"/>
              <a:t>piu'</a:t>
            </a:r>
            <a:r>
              <a:rPr lang="it-IT" dirty="0" smtClean="0"/>
              <a:t> </a:t>
            </a:r>
            <a:r>
              <a:rPr lang="it-IT" sz="2800" b="1" dirty="0" smtClean="0"/>
              <a:t>bassi</a:t>
            </a:r>
            <a:r>
              <a:rPr lang="it-IT" dirty="0" smtClean="0"/>
              <a:t> :</a:t>
            </a:r>
          </a:p>
          <a:p>
            <a:pPr algn="ctr">
              <a:buNone/>
            </a:pPr>
            <a:r>
              <a:rPr lang="it-IT" dirty="0" smtClean="0"/>
              <a:t>"non valgo nulla",</a:t>
            </a:r>
          </a:p>
          <a:p>
            <a:pPr algn="ctr">
              <a:buNone/>
            </a:pPr>
            <a:r>
              <a:rPr lang="it-IT" dirty="0" smtClean="0"/>
              <a:t> "non sono capace di far nulla", </a:t>
            </a:r>
          </a:p>
          <a:p>
            <a:pPr algn="ctr">
              <a:buNone/>
            </a:pPr>
            <a:r>
              <a:rPr lang="it-IT" dirty="0" smtClean="0"/>
              <a:t>"gli altri ce l'hanno tutti con me", </a:t>
            </a:r>
          </a:p>
          <a:p>
            <a:pPr>
              <a:buNone/>
            </a:pPr>
            <a:endParaRPr lang="it-IT" dirty="0" smtClean="0"/>
          </a:p>
          <a:p>
            <a:pPr algn="ctr">
              <a:buNone/>
            </a:pPr>
            <a:r>
              <a:rPr lang="it-IT" dirty="0" smtClean="0"/>
              <a:t>a forme di </a:t>
            </a:r>
            <a:r>
              <a:rPr lang="it-IT" b="1" u="sng" dirty="0" smtClean="0">
                <a:solidFill>
                  <a:srgbClr val="FF0000"/>
                </a:solidFill>
              </a:rPr>
              <a:t>DEPRESSIONE</a:t>
            </a:r>
            <a:r>
              <a:rPr lang="it-IT" dirty="0" smtClean="0"/>
              <a:t> che possono aggravarsi sempre di </a:t>
            </a:r>
            <a:r>
              <a:rPr lang="it-IT" dirty="0" err="1" smtClean="0"/>
              <a:t>piu'</a:t>
            </a:r>
            <a:r>
              <a:rPr lang="it-IT" dirty="0" smtClean="0"/>
              <a:t>, fino a diventare forme di </a:t>
            </a:r>
            <a:r>
              <a:rPr lang="it-IT" b="1" u="sng" dirty="0" smtClean="0">
                <a:solidFill>
                  <a:srgbClr val="FF0000"/>
                </a:solidFill>
              </a:rPr>
              <a:t>AUTOLESIONISMO</a:t>
            </a:r>
            <a:r>
              <a:rPr lang="it-IT" dirty="0" smtClean="0"/>
              <a:t> con conseguenze estreme come il </a:t>
            </a:r>
            <a:r>
              <a:rPr lang="it-IT" b="1" u="sng" dirty="0" smtClean="0">
                <a:solidFill>
                  <a:srgbClr val="FF0000"/>
                </a:solidFill>
              </a:rPr>
              <a:t>SUICIDIO</a:t>
            </a:r>
            <a:r>
              <a:rPr lang="it-IT" dirty="0" smtClean="0"/>
              <a:t>.</a:t>
            </a:r>
            <a:br>
              <a:rPr lang="it-IT" dirty="0" smtClean="0"/>
            </a:b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i="1" dirty="0" smtClean="0"/>
              <a:t>Le cause …</a:t>
            </a:r>
            <a:endParaRPr lang="it-IT" dirty="0"/>
          </a:p>
        </p:txBody>
      </p:sp>
      <p:sp>
        <p:nvSpPr>
          <p:cNvPr id="3" name="Segnaposto contenuto 2"/>
          <p:cNvSpPr>
            <a:spLocks noGrp="1"/>
          </p:cNvSpPr>
          <p:nvPr>
            <p:ph idx="1"/>
          </p:nvPr>
        </p:nvSpPr>
        <p:spPr>
          <a:xfrm>
            <a:off x="457200" y="1935480"/>
            <a:ext cx="8229600" cy="4922520"/>
          </a:xfrm>
        </p:spPr>
        <p:txBody>
          <a:bodyPr>
            <a:normAutofit fontScale="62500" lnSpcReduction="20000"/>
          </a:bodyPr>
          <a:lstStyle/>
          <a:p>
            <a:pPr>
              <a:buNone/>
            </a:pPr>
            <a:r>
              <a:rPr lang="it-IT" dirty="0" smtClean="0"/>
              <a:t/>
            </a:r>
            <a:br>
              <a:rPr lang="it-IT" dirty="0" smtClean="0"/>
            </a:br>
            <a:r>
              <a:rPr lang="it-IT" dirty="0" smtClean="0"/>
              <a:t>Nel tempo si sono susseguite varie ipotesi esplicative del bullismo, relative al sistema familiare, a fattori </a:t>
            </a:r>
            <a:r>
              <a:rPr lang="it-IT" dirty="0" err="1" smtClean="0"/>
              <a:t>personologici</a:t>
            </a:r>
            <a:r>
              <a:rPr lang="it-IT" dirty="0" smtClean="0"/>
              <a:t> e al contesto culturale, si puo' dire che siano tutte valide e che il </a:t>
            </a:r>
            <a:r>
              <a:rPr lang="it-IT" sz="3400" b="1" u="sng" dirty="0" smtClean="0"/>
              <a:t>fenomeno sia multi- causale:</a:t>
            </a:r>
          </a:p>
          <a:p>
            <a:pPr>
              <a:buNone/>
            </a:pPr>
            <a:endParaRPr lang="it-IT" sz="3200" b="1" u="sng" dirty="0" smtClean="0"/>
          </a:p>
          <a:p>
            <a:pPr>
              <a:buNone/>
            </a:pPr>
            <a:r>
              <a:rPr lang="it-IT" sz="3200" b="1" u="sng" dirty="0" smtClean="0"/>
              <a:t>CONTESTO FAMILIARE</a:t>
            </a:r>
          </a:p>
          <a:p>
            <a:pPr>
              <a:buNone/>
            </a:pPr>
            <a:r>
              <a:rPr lang="it-IT" dirty="0" smtClean="0"/>
              <a:t>	ci sono due diverse prospettive di studio che hanno preso in considerazione il sistema familiare dei bambini coinvolti, come bulli o vittime, in episodi di prepotenze.</a:t>
            </a:r>
            <a:br>
              <a:rPr lang="it-IT" dirty="0" smtClean="0"/>
            </a:br>
            <a:endParaRPr lang="it-IT" dirty="0" smtClean="0"/>
          </a:p>
          <a:p>
            <a:pPr marL="514350" indent="-514350">
              <a:buAutoNum type="romanUcPeriod"/>
            </a:pPr>
            <a:r>
              <a:rPr lang="it-IT" dirty="0" smtClean="0"/>
              <a:t>Una prima prospettiva ha indagato </a:t>
            </a:r>
            <a:r>
              <a:rPr lang="it-IT" b="1" u="sng" dirty="0" smtClean="0"/>
              <a:t>la </a:t>
            </a:r>
            <a:r>
              <a:rPr lang="it-IT" b="1" u="sng" dirty="0" err="1" smtClean="0"/>
              <a:t>qualita'</a:t>
            </a:r>
            <a:r>
              <a:rPr lang="it-IT" b="1" u="sng" dirty="0" smtClean="0"/>
              <a:t> della relazione affettiva tra genitori e figli</a:t>
            </a:r>
            <a:r>
              <a:rPr lang="it-IT" dirty="0" smtClean="0"/>
              <a:t>, in particolare ha considerato il </a:t>
            </a:r>
            <a:r>
              <a:rPr lang="it-IT" b="1" u="sng" dirty="0" smtClean="0"/>
              <a:t>legame di attaccamento madre-bambino.</a:t>
            </a:r>
            <a:r>
              <a:rPr lang="it-IT" dirty="0" smtClean="0"/>
              <a:t/>
            </a:r>
            <a:br>
              <a:rPr lang="it-IT" dirty="0" smtClean="0"/>
            </a:br>
            <a:endParaRPr lang="it-IT" dirty="0" smtClean="0"/>
          </a:p>
          <a:p>
            <a:pPr marL="571500" indent="-571500">
              <a:buFont typeface="+mj-lt"/>
              <a:buAutoNum type="romanUcPeriod"/>
            </a:pPr>
            <a:r>
              <a:rPr lang="it-IT" dirty="0" smtClean="0"/>
              <a:t>Da tali ricerche e' emerso che i bambini con </a:t>
            </a:r>
            <a:r>
              <a:rPr lang="it-IT" b="1" u="sng" dirty="0" smtClean="0"/>
              <a:t>attaccamento insicuro-evitante </a:t>
            </a:r>
            <a:r>
              <a:rPr lang="it-IT" dirty="0" smtClean="0"/>
              <a:t>esibiscono con </a:t>
            </a:r>
            <a:r>
              <a:rPr lang="it-IT" dirty="0" err="1" smtClean="0"/>
              <a:t>piu'</a:t>
            </a:r>
            <a:r>
              <a:rPr lang="it-IT" dirty="0" smtClean="0"/>
              <a:t> </a:t>
            </a:r>
            <a:r>
              <a:rPr lang="it-IT" dirty="0" err="1" smtClean="0"/>
              <a:t>probabilita'</a:t>
            </a:r>
            <a:r>
              <a:rPr lang="it-IT" dirty="0" smtClean="0"/>
              <a:t> comportamenti di </a:t>
            </a:r>
            <a:r>
              <a:rPr lang="it-IT" dirty="0" smtClean="0">
                <a:solidFill>
                  <a:srgbClr val="FF0000"/>
                </a:solidFill>
              </a:rPr>
              <a:t>attacco e prepotenza </a:t>
            </a:r>
            <a:r>
              <a:rPr lang="it-IT" dirty="0" smtClean="0"/>
              <a:t>verso i compagni (</a:t>
            </a:r>
            <a:r>
              <a:rPr lang="it-IT" dirty="0" err="1" smtClean="0"/>
              <a:t>poiche'</a:t>
            </a:r>
            <a:r>
              <a:rPr lang="it-IT" dirty="0" smtClean="0"/>
              <a:t> non sviluppano un atteggiamento di fiducia verso gi altri e si aspettano risposte ostili) – BULLO -</a:t>
            </a:r>
          </a:p>
          <a:p>
            <a:pPr marL="514350" indent="-514350">
              <a:buAutoNum type="romanUcPeriod"/>
            </a:pPr>
            <a:endParaRPr lang="it-IT" dirty="0" smtClean="0"/>
          </a:p>
          <a:p>
            <a:pPr marL="514350" indent="-514350">
              <a:buAutoNum type="romanUcPeriod"/>
            </a:pPr>
            <a:r>
              <a:rPr lang="it-IT" dirty="0" smtClean="0"/>
              <a:t>mentre i bambini con </a:t>
            </a:r>
            <a:r>
              <a:rPr lang="it-IT" b="1" u="sng" dirty="0" smtClean="0"/>
              <a:t>attaccamento insicuro-resistente </a:t>
            </a:r>
            <a:r>
              <a:rPr lang="it-IT" dirty="0" smtClean="0"/>
              <a:t>assumono con </a:t>
            </a:r>
            <a:r>
              <a:rPr lang="it-IT" dirty="0" err="1" smtClean="0"/>
              <a:t>piu'</a:t>
            </a:r>
            <a:r>
              <a:rPr lang="it-IT" dirty="0" smtClean="0"/>
              <a:t> </a:t>
            </a:r>
            <a:r>
              <a:rPr lang="it-IT" dirty="0" err="1" smtClean="0"/>
              <a:t>probabilita'</a:t>
            </a:r>
            <a:r>
              <a:rPr lang="it-IT" dirty="0" smtClean="0"/>
              <a:t> il ruolo di vittime (</a:t>
            </a:r>
            <a:r>
              <a:rPr lang="it-IT" dirty="0" err="1" smtClean="0"/>
              <a:t>poiche'</a:t>
            </a:r>
            <a:r>
              <a:rPr lang="it-IT" dirty="0" smtClean="0"/>
              <a:t> hanno poca fiducia e poca stima in se stessi, sono insicuri e ansiosi)- VITTIMA - </a:t>
            </a:r>
            <a:br>
              <a:rPr lang="it-IT" dirty="0" smtClean="0"/>
            </a:b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a:bodyPr>
          <a:lstStyle/>
          <a:p>
            <a:pPr lvl="0"/>
            <a:r>
              <a:rPr lang="it-IT" dirty="0" smtClean="0"/>
              <a:t>Una seconda prospettiva indaga gli stili educativi parentali, come contesto di apprendimento di regole e valori.</a:t>
            </a:r>
            <a:br>
              <a:rPr lang="it-IT" dirty="0" smtClean="0"/>
            </a:br>
            <a:r>
              <a:rPr lang="it-IT" dirty="0" smtClean="0"/>
              <a:t>Il bambino che vive in una famiglia in cui regnano un'educazione coercitiva, violenza e sopraffazione ha </a:t>
            </a:r>
            <a:r>
              <a:rPr lang="it-IT" dirty="0" err="1" smtClean="0"/>
              <a:t>piu'</a:t>
            </a:r>
            <a:r>
              <a:rPr lang="it-IT" dirty="0" smtClean="0"/>
              <a:t> </a:t>
            </a:r>
            <a:r>
              <a:rPr lang="it-IT" dirty="0" err="1" smtClean="0"/>
              <a:t>probabilita'</a:t>
            </a:r>
            <a:r>
              <a:rPr lang="it-IT" dirty="0" smtClean="0"/>
              <a:t> di interiorizzare schemi di comportamento </a:t>
            </a:r>
            <a:r>
              <a:rPr lang="it-IT" dirty="0" err="1" smtClean="0"/>
              <a:t>disadattivi</a:t>
            </a:r>
            <a:r>
              <a:rPr lang="it-IT" dirty="0" smtClean="0"/>
              <a:t>, si </a:t>
            </a:r>
            <a:r>
              <a:rPr lang="it-IT" dirty="0" err="1" smtClean="0"/>
              <a:t>sentira'</a:t>
            </a:r>
            <a:r>
              <a:rPr lang="it-IT" dirty="0" smtClean="0"/>
              <a:t> quindi autorizzato ad utilizzare gli stessi modelli di comportamento anche nelle relazioni al di fuori della famiglia.</a:t>
            </a:r>
            <a:br>
              <a:rPr lang="it-IT" dirty="0" smtClean="0"/>
            </a:br>
            <a:r>
              <a:rPr lang="it-IT" dirty="0" smtClean="0"/>
              <a:t>Al contrario, se la famiglia presenta uno stile educativo permissivo e tollerante, il bambino </a:t>
            </a:r>
            <a:r>
              <a:rPr lang="it-IT" dirty="0" err="1" smtClean="0"/>
              <a:t>sara'</a:t>
            </a:r>
            <a:r>
              <a:rPr lang="it-IT" dirty="0" smtClean="0"/>
              <a:t> incapace di porre adeguati limiti al proprio comportamento.</a:t>
            </a:r>
          </a:p>
          <a:p>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 LE CAUSE</a:t>
            </a:r>
            <a:endParaRPr lang="it-IT" dirty="0"/>
          </a:p>
        </p:txBody>
      </p:sp>
      <p:sp>
        <p:nvSpPr>
          <p:cNvPr id="3" name="Segnaposto contenuto 2"/>
          <p:cNvSpPr>
            <a:spLocks noGrp="1"/>
          </p:cNvSpPr>
          <p:nvPr>
            <p:ph idx="1"/>
          </p:nvPr>
        </p:nvSpPr>
        <p:spPr>
          <a:xfrm>
            <a:off x="457200" y="1935480"/>
            <a:ext cx="8229600" cy="4493916"/>
          </a:xfrm>
        </p:spPr>
        <p:txBody>
          <a:bodyPr>
            <a:normAutofit fontScale="62500" lnSpcReduction="20000"/>
          </a:bodyPr>
          <a:lstStyle/>
          <a:p>
            <a:pPr lvl="0">
              <a:buNone/>
            </a:pPr>
            <a:r>
              <a:rPr lang="it-IT" u="sng" dirty="0" smtClean="0"/>
              <a:t>FATTORI PERSONALI</a:t>
            </a:r>
            <a:endParaRPr lang="it-IT" dirty="0" smtClean="0"/>
          </a:p>
          <a:p>
            <a:pPr lvl="0">
              <a:buNone/>
            </a:pPr>
            <a:endParaRPr lang="it-IT" dirty="0" smtClean="0"/>
          </a:p>
          <a:p>
            <a:pPr lvl="0">
              <a:buNone/>
            </a:pPr>
            <a:r>
              <a:rPr lang="it-IT" dirty="0" smtClean="0"/>
              <a:t>	Tutti quegli elementi </a:t>
            </a:r>
            <a:r>
              <a:rPr lang="it-IT" dirty="0" err="1" smtClean="0"/>
              <a:t>personologici</a:t>
            </a:r>
            <a:r>
              <a:rPr lang="it-IT" dirty="0" smtClean="0"/>
              <a:t> che sono caratteristici del </a:t>
            </a:r>
            <a:r>
              <a:rPr lang="it-IT" sz="3800" dirty="0" smtClean="0"/>
              <a:t>bullo</a:t>
            </a:r>
            <a:r>
              <a:rPr lang="it-IT" dirty="0" smtClean="0"/>
              <a:t> e della </a:t>
            </a:r>
            <a:r>
              <a:rPr lang="it-IT" sz="3800" dirty="0" smtClean="0"/>
              <a:t>vittima</a:t>
            </a:r>
            <a:r>
              <a:rPr lang="it-IT" dirty="0" smtClean="0"/>
              <a:t>:</a:t>
            </a:r>
          </a:p>
          <a:p>
            <a:pPr lvl="0">
              <a:buNone/>
            </a:pPr>
            <a:endParaRPr lang="it-IT" dirty="0" smtClean="0"/>
          </a:p>
          <a:p>
            <a:pPr lvl="0">
              <a:buNone/>
            </a:pPr>
            <a:r>
              <a:rPr lang="it-IT" sz="3200" b="1" i="1" u="sng" dirty="0" smtClean="0"/>
              <a:t>Il bullo dominante</a:t>
            </a:r>
            <a:r>
              <a:rPr lang="it-IT" sz="3200" b="1" u="sng" dirty="0" smtClean="0"/>
              <a:t> </a:t>
            </a:r>
            <a:r>
              <a:rPr lang="it-IT" dirty="0" smtClean="0"/>
              <a:t/>
            </a:r>
            <a:br>
              <a:rPr lang="it-IT" dirty="0" smtClean="0"/>
            </a:br>
            <a:r>
              <a:rPr lang="it-IT" dirty="0" smtClean="0"/>
              <a:t>√ Generalmente maschio </a:t>
            </a:r>
            <a:br>
              <a:rPr lang="it-IT" dirty="0" smtClean="0"/>
            </a:br>
            <a:r>
              <a:rPr lang="it-IT" dirty="0" smtClean="0"/>
              <a:t>√ Fisicamente e psicologicamente più forte della vittima </a:t>
            </a:r>
            <a:br>
              <a:rPr lang="it-IT" dirty="0" smtClean="0"/>
            </a:br>
            <a:r>
              <a:rPr lang="it-IT" dirty="0" smtClean="0"/>
              <a:t>√ Scarsa empatia </a:t>
            </a:r>
            <a:br>
              <a:rPr lang="it-IT" dirty="0" smtClean="0"/>
            </a:br>
            <a:r>
              <a:rPr lang="it-IT" dirty="0" smtClean="0"/>
              <a:t>√ Nessun senso di colpa e quindi nessuna comprensione della sofferenza che le sue azioni comportano. </a:t>
            </a:r>
            <a:br>
              <a:rPr lang="it-IT" dirty="0" smtClean="0"/>
            </a:br>
            <a:r>
              <a:rPr lang="it-IT" dirty="0" smtClean="0"/>
              <a:t>√ Assenza di comportamenti pro sociali </a:t>
            </a:r>
            <a:br>
              <a:rPr lang="it-IT" dirty="0" smtClean="0"/>
            </a:br>
            <a:r>
              <a:rPr lang="it-IT" dirty="0" smtClean="0"/>
              <a:t>√ Scarsa tolleranza alla frustrazione </a:t>
            </a:r>
            <a:br>
              <a:rPr lang="it-IT" dirty="0" smtClean="0"/>
            </a:br>
            <a:r>
              <a:rPr lang="it-IT" dirty="0" smtClean="0"/>
              <a:t>√ Atteggiamento positivo nei confronti dell’aggressività e della violenza </a:t>
            </a:r>
            <a:br>
              <a:rPr lang="it-IT" dirty="0" smtClean="0"/>
            </a:br>
            <a:r>
              <a:rPr lang="it-IT" dirty="0" smtClean="0"/>
              <a:t>√ Non è ansioso o insicuro </a:t>
            </a:r>
            <a:br>
              <a:rPr lang="it-IT" dirty="0" smtClean="0"/>
            </a:br>
            <a:r>
              <a:rPr lang="it-IT" dirty="0" smtClean="0"/>
              <a:t>√ Elevata autostima </a:t>
            </a:r>
            <a:br>
              <a:rPr lang="it-IT" dirty="0" smtClean="0"/>
            </a:br>
            <a:r>
              <a:rPr lang="it-IT" dirty="0" smtClean="0"/>
              <a:t>√ Il rendimento scolastico è variabile con la tendenza a peggiorare fino all’abbandono scolastico. </a:t>
            </a:r>
            <a:br>
              <a:rPr lang="it-IT" dirty="0" smtClean="0"/>
            </a:br>
            <a:r>
              <a:rPr lang="it-IT" dirty="0" smtClean="0"/>
              <a:t>√ Abile nelle attività sportive con componenti aggressive e nelle lotte </a:t>
            </a:r>
            <a:br>
              <a:rPr lang="it-IT" dirty="0" smtClean="0"/>
            </a:br>
            <a:r>
              <a:rPr lang="it-IT" dirty="0" smtClean="0"/>
              <a:t>√ Gode di popolarità </a:t>
            </a:r>
          </a:p>
          <a:p>
            <a:pPr lvl="0">
              <a:buNone/>
            </a:pPr>
            <a:endParaRPr lang="it-IT"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Vediamolo da Vicino …</a:t>
            </a:r>
            <a:endParaRPr lang="it-IT" dirty="0"/>
          </a:p>
        </p:txBody>
      </p:sp>
      <p:sp>
        <p:nvSpPr>
          <p:cNvPr id="3" name="Segnaposto contenuto 2"/>
          <p:cNvSpPr>
            <a:spLocks noGrp="1"/>
          </p:cNvSpPr>
          <p:nvPr>
            <p:ph idx="1"/>
          </p:nvPr>
        </p:nvSpPr>
        <p:spPr/>
        <p:txBody>
          <a:bodyPr/>
          <a:lstStyle/>
          <a:p>
            <a:endParaRPr lang="it-IT" dirty="0" smtClean="0">
              <a:hlinkClick r:id="rId2"/>
            </a:endParaRPr>
          </a:p>
          <a:p>
            <a:endParaRPr lang="it-IT" dirty="0" smtClean="0">
              <a:hlinkClick r:id="rId2"/>
            </a:endParaRPr>
          </a:p>
          <a:p>
            <a:endParaRPr lang="it-IT" dirty="0" smtClean="0">
              <a:hlinkClick r:id="rId2"/>
            </a:endParaRPr>
          </a:p>
          <a:p>
            <a:pPr>
              <a:buNone/>
            </a:pPr>
            <a:r>
              <a:rPr lang="it-IT" dirty="0" smtClean="0">
                <a:hlinkClick r:id="rId2"/>
              </a:rPr>
              <a:t>	https://www.youtube.com/watch?v=PVwa83zNvq0</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1357298"/>
            <a:ext cx="8229600" cy="4572032"/>
          </a:xfrm>
        </p:spPr>
        <p:txBody>
          <a:bodyPr>
            <a:normAutofit/>
          </a:bodyPr>
          <a:lstStyle/>
          <a:p>
            <a:pPr lvl="0">
              <a:buNone/>
            </a:pPr>
            <a:r>
              <a:rPr lang="it-IT" i="1" u="sng" dirty="0" smtClean="0"/>
              <a:t>Il bullo ansioso</a:t>
            </a:r>
            <a:r>
              <a:rPr lang="it-IT" dirty="0" smtClean="0"/>
              <a:t> </a:t>
            </a:r>
            <a:br>
              <a:rPr lang="it-IT" dirty="0" smtClean="0"/>
            </a:br>
            <a:endParaRPr lang="it-IT" dirty="0" smtClean="0"/>
          </a:p>
          <a:p>
            <a:pPr lvl="0">
              <a:buNone/>
            </a:pPr>
            <a:r>
              <a:rPr lang="it-IT" dirty="0" smtClean="0"/>
              <a:t>	È frequentemente sia bullo che vittima, mentre mette in atto i comportamenti vessatori prova rimorso e sensi di colpa per le sue azioni. Può essere ansioso, avere una bassa autostima e presentare un’instabilità emotiva. </a:t>
            </a:r>
          </a:p>
          <a:p>
            <a:pPr lvl="0">
              <a:buNone/>
            </a:pPr>
            <a:r>
              <a:rPr lang="it-IT" dirty="0" smtClean="0"/>
              <a:t>	</a:t>
            </a:r>
          </a:p>
          <a:p>
            <a:pPr lvl="0">
              <a:buNone/>
            </a:pPr>
            <a:r>
              <a:rPr lang="it-IT" dirty="0" smtClean="0"/>
              <a:t>	Secondo Marini e Mameli (1999), a questa categoria appartengono il 20% circa dei bulli. </a:t>
            </a:r>
          </a:p>
          <a:p>
            <a:endParaRPr lang="it-IT" dirty="0" smtClean="0"/>
          </a:p>
          <a:p>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42984"/>
            <a:ext cx="8229600" cy="5181616"/>
          </a:xfrm>
        </p:spPr>
        <p:txBody>
          <a:bodyPr>
            <a:normAutofit fontScale="77500" lnSpcReduction="20000"/>
          </a:bodyPr>
          <a:lstStyle/>
          <a:p>
            <a:pPr fontAlgn="base">
              <a:buNone/>
            </a:pPr>
            <a:r>
              <a:rPr lang="it-IT" dirty="0" smtClean="0"/>
              <a:t>La </a:t>
            </a:r>
            <a:r>
              <a:rPr lang="it-IT" sz="3100" b="1" u="sng" dirty="0" smtClean="0"/>
              <a:t>vittima</a:t>
            </a:r>
            <a:r>
              <a:rPr lang="it-IT" dirty="0" smtClean="0"/>
              <a:t>, infatti, presenta in genere:</a:t>
            </a:r>
          </a:p>
          <a:p>
            <a:pPr fontAlgn="base">
              <a:buNone/>
            </a:pPr>
            <a:endParaRPr lang="it-IT" dirty="0" smtClean="0"/>
          </a:p>
          <a:p>
            <a:pPr fontAlgn="base"/>
            <a:r>
              <a:rPr lang="it-IT" dirty="0" smtClean="0"/>
              <a:t>Bassa autostima</a:t>
            </a:r>
          </a:p>
          <a:p>
            <a:pPr fontAlgn="base"/>
            <a:r>
              <a:rPr lang="it-IT" dirty="0" smtClean="0"/>
              <a:t>Scarsa capacità di risoluzione dei problemi</a:t>
            </a:r>
          </a:p>
          <a:p>
            <a:pPr fontAlgn="base"/>
            <a:r>
              <a:rPr lang="it-IT" dirty="0" smtClean="0"/>
              <a:t>Sintomi depressivi</a:t>
            </a:r>
          </a:p>
          <a:p>
            <a:pPr fontAlgn="base"/>
            <a:r>
              <a:rPr lang="it-IT" dirty="0" smtClean="0"/>
              <a:t>Difficoltà emotive</a:t>
            </a:r>
          </a:p>
          <a:p>
            <a:pPr fontAlgn="base"/>
            <a:r>
              <a:rPr lang="it-IT" dirty="0" smtClean="0"/>
              <a:t>Sentimenti di solitudine</a:t>
            </a:r>
          </a:p>
          <a:p>
            <a:pPr fontAlgn="base"/>
            <a:r>
              <a:rPr lang="it-IT" dirty="0" smtClean="0"/>
              <a:t>Basso rendimento scolastico ed elevato numero di assenze da scuola</a:t>
            </a:r>
          </a:p>
          <a:p>
            <a:pPr fontAlgn="base"/>
            <a:r>
              <a:rPr lang="it-IT" dirty="0" smtClean="0"/>
              <a:t>Disturbi del comportamento</a:t>
            </a:r>
          </a:p>
          <a:p>
            <a:pPr fontAlgn="base"/>
            <a:r>
              <a:rPr lang="it-IT" dirty="0" smtClean="0"/>
              <a:t>Problemi psicologici /psicosomatici (mal di testa, mal di pancia, disturbi del sonno, enuresi) </a:t>
            </a:r>
          </a:p>
          <a:p>
            <a:pPr fontAlgn="base"/>
            <a:r>
              <a:rPr lang="it-IT" dirty="0" smtClean="0"/>
              <a:t>Stress</a:t>
            </a:r>
          </a:p>
          <a:p>
            <a:pPr fontAlgn="base"/>
            <a:r>
              <a:rPr lang="it-IT" dirty="0" smtClean="0"/>
              <a:t>Fobie/paure</a:t>
            </a:r>
          </a:p>
          <a:p>
            <a:pPr fontAlgn="base"/>
            <a:r>
              <a:rPr lang="it-IT" dirty="0" smtClean="0"/>
              <a:t>Incapacità di stare da solo</a:t>
            </a:r>
          </a:p>
          <a:p>
            <a:pPr fontAlgn="base"/>
            <a:r>
              <a:rPr lang="it-IT" dirty="0" smtClean="0"/>
              <a:t>Evitamento del contatto oculare </a:t>
            </a:r>
          </a:p>
          <a:p>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71546"/>
            <a:ext cx="8229600" cy="5643578"/>
          </a:xfrm>
        </p:spPr>
        <p:txBody>
          <a:bodyPr>
            <a:normAutofit fontScale="70000" lnSpcReduction="20000"/>
          </a:bodyPr>
          <a:lstStyle/>
          <a:p>
            <a:pPr fontAlgn="base">
              <a:buNone/>
            </a:pPr>
            <a:r>
              <a:rPr lang="it-IT" dirty="0" smtClean="0"/>
              <a:t>E’ indispensabile tenere in considerazione le </a:t>
            </a:r>
            <a:r>
              <a:rPr lang="it-IT" b="1" u="sng" dirty="0" smtClean="0"/>
              <a:t>EMOZIONI</a:t>
            </a:r>
            <a:r>
              <a:rPr lang="it-IT" dirty="0" smtClean="0"/>
              <a:t> della vittima che, nel caso di bullismo non differiscono dalle altre forme di violenza. La vittima può sperimentare:</a:t>
            </a:r>
          </a:p>
          <a:p>
            <a:pPr fontAlgn="base">
              <a:buNone/>
            </a:pPr>
            <a:endParaRPr lang="it-IT" dirty="0" smtClean="0"/>
          </a:p>
          <a:p>
            <a:pPr fontAlgn="base">
              <a:buNone/>
            </a:pPr>
            <a:r>
              <a:rPr lang="it-IT" b="1" u="sng" dirty="0" smtClean="0"/>
              <a:t>	Rabbia</a:t>
            </a:r>
          </a:p>
          <a:p>
            <a:pPr fontAlgn="base">
              <a:buNone/>
            </a:pPr>
            <a:r>
              <a:rPr lang="it-IT" dirty="0" smtClean="0"/>
              <a:t>La rabbia per quello che è accaduto, cui non sono capaci di reagire. La rabbia viene generalmente espresso nei confronti delle persone care come il padre, la madre o i fratelli</a:t>
            </a:r>
          </a:p>
          <a:p>
            <a:pPr fontAlgn="base">
              <a:buNone/>
            </a:pPr>
            <a:r>
              <a:rPr lang="it-IT" b="1" u="sng" dirty="0" smtClean="0"/>
              <a:t>	Vergogna</a:t>
            </a:r>
          </a:p>
          <a:p>
            <a:pPr fontAlgn="base">
              <a:buNone/>
            </a:pPr>
            <a:r>
              <a:rPr lang="it-IT" dirty="0" smtClean="0"/>
              <a:t>Si vergognano di quello che è accaduto e credono che i compagni di classe li considerino dei fifoni. E’ difficile per loro fare amicizia poiché credono che nessuno vorrà essere loro amico. Si vergognano anche di rivelare quanto accaduto ai genitori per timore di deluderli.</a:t>
            </a:r>
          </a:p>
          <a:p>
            <a:pPr lvl="1" fontAlgn="base">
              <a:buNone/>
            </a:pPr>
            <a:r>
              <a:rPr lang="it-IT" b="1" u="sng" dirty="0" smtClean="0"/>
              <a:t>Colpa</a:t>
            </a:r>
          </a:p>
          <a:p>
            <a:pPr fontAlgn="base">
              <a:buNone/>
            </a:pPr>
            <a:r>
              <a:rPr lang="it-IT" dirty="0" smtClean="0"/>
              <a:t>Sentono di essere in parte responsabili di quanto accade  (ad esempio: “mi chiamano quattrocchi” – io porto gli occhiali – hanno ragione – sono un quattrocchi).</a:t>
            </a:r>
          </a:p>
          <a:p>
            <a:pPr lvl="1" fontAlgn="base">
              <a:buNone/>
            </a:pPr>
            <a:r>
              <a:rPr lang="it-IT" b="1" u="sng" dirty="0" smtClean="0"/>
              <a:t>Paura</a:t>
            </a:r>
          </a:p>
          <a:p>
            <a:pPr fontAlgn="base">
              <a:buNone/>
            </a:pPr>
            <a:r>
              <a:rPr lang="it-IT" dirty="0" smtClean="0"/>
              <a:t>Vivono con la costante paura di essere presi in giro, derisi.</a:t>
            </a:r>
          </a:p>
          <a:p>
            <a:pPr fontAlgn="base">
              <a:buNone/>
            </a:pPr>
            <a:r>
              <a:rPr lang="it-IT" dirty="0" smtClean="0"/>
              <a:t>	La combinazione di rabbia, paura, vergogna e colpa porta il ragazzo a non raccontare a nessuno ciò che vive e di conseguenza a non chiedere aiuto. </a:t>
            </a:r>
            <a:br>
              <a:rPr lang="it-IT" dirty="0" smtClean="0"/>
            </a:br>
            <a:endParaRPr lang="it-IT" u="sng" dirty="0" smtClean="0"/>
          </a:p>
          <a:p>
            <a:pPr>
              <a:buNone/>
            </a:pP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fontAlgn="base">
              <a:buNone/>
            </a:pPr>
            <a:r>
              <a:rPr lang="it-IT" dirty="0" smtClean="0"/>
              <a:t>	</a:t>
            </a:r>
            <a:r>
              <a:rPr lang="it-IT" u="sng" dirty="0" smtClean="0"/>
              <a:t>L’isolamento emozionale </a:t>
            </a:r>
            <a:r>
              <a:rPr lang="it-IT" dirty="0" smtClean="0"/>
              <a:t>porta ad un generale isolamento della vittima che, se non riceve un adeguato sostegno, in futuro potrebbe non essere capace di:</a:t>
            </a:r>
          </a:p>
          <a:p>
            <a:pPr fontAlgn="base">
              <a:buNone/>
            </a:pPr>
            <a:endParaRPr lang="it-IT" dirty="0" smtClean="0"/>
          </a:p>
          <a:p>
            <a:pPr marL="514350" indent="-514350" fontAlgn="base">
              <a:buFont typeface="+mj-lt"/>
              <a:buAutoNum type="arabicPeriod"/>
            </a:pPr>
            <a:r>
              <a:rPr lang="it-IT" dirty="0" smtClean="0"/>
              <a:t>Assumersi delle responsabilità</a:t>
            </a:r>
          </a:p>
          <a:p>
            <a:pPr marL="514350" indent="-514350" fontAlgn="base">
              <a:buFont typeface="+mj-lt"/>
              <a:buAutoNum type="arabicPeriod"/>
            </a:pPr>
            <a:r>
              <a:rPr lang="it-IT" dirty="0" smtClean="0"/>
              <a:t>Assumersi un ruolo sociale</a:t>
            </a:r>
          </a:p>
          <a:p>
            <a:pPr marL="514350" indent="-514350" fontAlgn="base">
              <a:buFont typeface="+mj-lt"/>
              <a:buAutoNum type="arabicPeriod"/>
            </a:pPr>
            <a:r>
              <a:rPr lang="it-IT" dirty="0" smtClean="0"/>
              <a:t>Stabilire relazioni interpersonali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42984"/>
            <a:ext cx="8229600" cy="5214974"/>
          </a:xfrm>
        </p:spPr>
        <p:txBody>
          <a:bodyPr>
            <a:normAutofit fontScale="55000" lnSpcReduction="20000"/>
          </a:bodyPr>
          <a:lstStyle/>
          <a:p>
            <a:pPr lvl="0" algn="just">
              <a:buNone/>
            </a:pPr>
            <a:r>
              <a:rPr lang="it-IT" b="1" u="sng" dirty="0" smtClean="0"/>
              <a:t>CONTESTO CULTURALE</a:t>
            </a:r>
            <a:r>
              <a:rPr lang="it-IT" b="1" dirty="0" smtClean="0"/>
              <a:t> </a:t>
            </a:r>
          </a:p>
          <a:p>
            <a:pPr lvl="0" algn="just">
              <a:buNone/>
            </a:pPr>
            <a:r>
              <a:rPr lang="it-IT" b="1" dirty="0" smtClean="0"/>
              <a:t>	</a:t>
            </a:r>
          </a:p>
          <a:p>
            <a:pPr lvl="0" algn="just">
              <a:buNone/>
            </a:pPr>
            <a:r>
              <a:rPr lang="it-IT" b="1" dirty="0" smtClean="0"/>
              <a:t>	</a:t>
            </a:r>
            <a:r>
              <a:rPr lang="it-IT" dirty="0" smtClean="0"/>
              <a:t>I ragazzi che opprimono e quelli che subiscono sono il frutto di una </a:t>
            </a:r>
            <a:r>
              <a:rPr lang="it-IT" dirty="0" err="1" smtClean="0"/>
              <a:t>societa'</a:t>
            </a:r>
            <a:r>
              <a:rPr lang="it-IT" dirty="0" smtClean="0"/>
              <a:t> che tollera la sopraffazione(</a:t>
            </a:r>
            <a:r>
              <a:rPr lang="it-IT" dirty="0" err="1" smtClean="0"/>
              <a:t>Olweus</a:t>
            </a:r>
            <a:r>
              <a:rPr lang="it-IT" dirty="0" smtClean="0"/>
              <a:t>).</a:t>
            </a:r>
          </a:p>
          <a:p>
            <a:pPr lvl="0" algn="just">
              <a:lnSpc>
                <a:spcPct val="170000"/>
              </a:lnSpc>
              <a:buNone/>
            </a:pPr>
            <a:r>
              <a:rPr lang="it-IT" dirty="0" smtClean="0"/>
              <a:t/>
            </a:r>
            <a:br>
              <a:rPr lang="it-IT" dirty="0" smtClean="0"/>
            </a:br>
            <a:r>
              <a:rPr lang="it-IT" dirty="0" smtClean="0"/>
              <a:t>Il bullismo e' quindi figlio di un </a:t>
            </a:r>
            <a:r>
              <a:rPr lang="it-IT" u="sng" dirty="0" smtClean="0"/>
              <a:t>contesto culturale </a:t>
            </a:r>
            <a:r>
              <a:rPr lang="it-IT" dirty="0" err="1" smtClean="0"/>
              <a:t>piu'</a:t>
            </a:r>
            <a:r>
              <a:rPr lang="it-IT" dirty="0" smtClean="0"/>
              <a:t> ampio, in cui si persegue un </a:t>
            </a:r>
            <a:r>
              <a:rPr lang="it-IT" b="1" dirty="0" smtClean="0"/>
              <a:t>MODELLO </a:t>
            </a:r>
            <a:r>
              <a:rPr lang="it-IT" b="1" dirty="0" err="1" smtClean="0"/>
              <a:t>DI</a:t>
            </a:r>
            <a:r>
              <a:rPr lang="it-IT" b="1" dirty="0" smtClean="0"/>
              <a:t> FORZA E POTERE</a:t>
            </a:r>
            <a:r>
              <a:rPr lang="it-IT" dirty="0" smtClean="0"/>
              <a:t>, in cui vige la distinzione dell'</a:t>
            </a:r>
            <a:r>
              <a:rPr lang="it-IT" dirty="0" err="1" smtClean="0"/>
              <a:t>umanita</a:t>
            </a:r>
            <a:r>
              <a:rPr lang="it-IT" dirty="0" smtClean="0"/>
              <a:t>' tra vincenti e perdenti, l'esaltazione di leader autoritari e di immagini maschili e femminili di successo, in cui la </a:t>
            </a:r>
            <a:r>
              <a:rPr lang="it-IT" b="1" u="sng" dirty="0" smtClean="0"/>
              <a:t>sconfitta non e' ben vista</a:t>
            </a:r>
            <a:r>
              <a:rPr lang="it-IT" dirty="0" smtClean="0"/>
              <a:t>.</a:t>
            </a:r>
            <a:br>
              <a:rPr lang="it-IT" dirty="0" smtClean="0"/>
            </a:br>
            <a:endParaRPr lang="it-IT" dirty="0" smtClean="0"/>
          </a:p>
          <a:p>
            <a:pPr lvl="0" algn="just">
              <a:lnSpc>
                <a:spcPct val="170000"/>
              </a:lnSpc>
              <a:buNone/>
            </a:pPr>
            <a:r>
              <a:rPr lang="it-IT" dirty="0" smtClean="0"/>
              <a:t>	I mass media, televisione, cinema, videogiochi, ci presentano modelli di violenza giovanile come espressione di forza e </a:t>
            </a:r>
            <a:r>
              <a:rPr lang="it-IT" dirty="0" err="1" smtClean="0"/>
              <a:t>vitalita'</a:t>
            </a:r>
            <a:r>
              <a:rPr lang="it-IT" dirty="0" smtClean="0"/>
              <a:t>, risolutrice di conflitti e </a:t>
            </a:r>
            <a:r>
              <a:rPr lang="it-IT" b="1" u="sng" dirty="0" smtClean="0"/>
              <a:t>depurata da ogni segno di sofferenza </a:t>
            </a:r>
            <a:r>
              <a:rPr lang="it-IT" dirty="0" smtClean="0"/>
              <a:t>o conseguenza per le vittime.</a:t>
            </a:r>
            <a:br>
              <a:rPr lang="it-IT" dirty="0" smtClean="0"/>
            </a:br>
            <a:endParaRPr lang="it-IT" dirty="0" smtClean="0"/>
          </a:p>
          <a:p>
            <a:pPr lvl="0" algn="just">
              <a:lnSpc>
                <a:spcPct val="170000"/>
              </a:lnSpc>
              <a:buNone/>
            </a:pPr>
            <a:r>
              <a:rPr lang="it-IT" dirty="0" smtClean="0"/>
              <a:t>	In una </a:t>
            </a:r>
            <a:r>
              <a:rPr lang="it-IT" b="1" u="sng" dirty="0" smtClean="0"/>
              <a:t>cultura fondata sui (</a:t>
            </a:r>
            <a:r>
              <a:rPr lang="it-IT" b="1" u="sng" dirty="0" err="1" smtClean="0"/>
              <a:t>dis</a:t>
            </a:r>
            <a:r>
              <a:rPr lang="it-IT" b="1" u="sng" dirty="0" smtClean="0"/>
              <a:t>)valori </a:t>
            </a:r>
            <a:r>
              <a:rPr lang="it-IT" dirty="0" smtClean="0"/>
              <a:t>della sopraffazione, dell'arroganza, della furbizia e della competizione, </a:t>
            </a:r>
            <a:r>
              <a:rPr lang="it-IT" dirty="0" err="1" smtClean="0"/>
              <a:t>sara'</a:t>
            </a:r>
            <a:r>
              <a:rPr lang="it-IT" dirty="0" smtClean="0"/>
              <a:t> naturale per il piccolo bullo prevaricare il compagno </a:t>
            </a:r>
            <a:r>
              <a:rPr lang="it-IT" dirty="0" err="1" smtClean="0"/>
              <a:t>piu'</a:t>
            </a:r>
            <a:r>
              <a:rPr lang="it-IT" dirty="0" smtClean="0"/>
              <a:t> debole.</a:t>
            </a:r>
            <a:br>
              <a:rPr lang="it-IT" dirty="0" smtClean="0"/>
            </a:br>
            <a:endParaRPr lang="it-IT" dirty="0" smtClean="0"/>
          </a:p>
          <a:p>
            <a:pPr algn="just"/>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 Considerazione 1</a:t>
            </a:r>
            <a:endParaRPr lang="it-IT" dirty="0"/>
          </a:p>
        </p:txBody>
      </p:sp>
      <p:sp>
        <p:nvSpPr>
          <p:cNvPr id="3" name="Segnaposto contenuto 2"/>
          <p:cNvSpPr>
            <a:spLocks noGrp="1"/>
          </p:cNvSpPr>
          <p:nvPr>
            <p:ph idx="1"/>
          </p:nvPr>
        </p:nvSpPr>
        <p:spPr/>
        <p:txBody>
          <a:bodyPr/>
          <a:lstStyle/>
          <a:p>
            <a:pPr>
              <a:lnSpc>
                <a:spcPct val="250000"/>
              </a:lnSpc>
              <a:buNone/>
            </a:pPr>
            <a:r>
              <a:rPr lang="it-IT" dirty="0" smtClean="0"/>
              <a:t> … “L’educazione comincia dalla nascita e riguarda perciò i genitori e tutti gli adulti che si prendono cura di un bambino, nei vari ambienti in cui cresce” …</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 Considerazione 2</a:t>
            </a:r>
            <a:endParaRPr lang="it-IT" dirty="0"/>
          </a:p>
        </p:txBody>
      </p:sp>
      <p:sp>
        <p:nvSpPr>
          <p:cNvPr id="3" name="Segnaposto contenuto 2"/>
          <p:cNvSpPr>
            <a:spLocks noGrp="1"/>
          </p:cNvSpPr>
          <p:nvPr>
            <p:ph idx="1"/>
          </p:nvPr>
        </p:nvSpPr>
        <p:spPr/>
        <p:txBody>
          <a:bodyPr>
            <a:normAutofit fontScale="92500" lnSpcReduction="10000"/>
          </a:bodyPr>
          <a:lstStyle/>
          <a:p>
            <a:pPr algn="just">
              <a:lnSpc>
                <a:spcPct val="200000"/>
              </a:lnSpc>
              <a:buNone/>
            </a:pPr>
            <a:r>
              <a:rPr lang="it-IT" dirty="0" smtClean="0"/>
              <a:t>	… “La tecnica usata per educare i bambini deve essere quella dell’AMORE. Ovviamente non uso questa parola nel senso sentimentale del termine, ma per designare la più potente delle emozioni che attrae gli esseri umani e li fa relazionare con persone e oggetti capaci di gratificare i loro bisogni più importanti”..</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 Considerazione 3</a:t>
            </a:r>
            <a:endParaRPr lang="it-IT" dirty="0"/>
          </a:p>
        </p:txBody>
      </p:sp>
      <p:sp>
        <p:nvSpPr>
          <p:cNvPr id="3" name="Segnaposto contenuto 2"/>
          <p:cNvSpPr>
            <a:spLocks noGrp="1"/>
          </p:cNvSpPr>
          <p:nvPr>
            <p:ph idx="1"/>
          </p:nvPr>
        </p:nvSpPr>
        <p:spPr/>
        <p:txBody>
          <a:bodyPr/>
          <a:lstStyle/>
          <a:p>
            <a:pPr algn="ctr">
              <a:lnSpc>
                <a:spcPct val="200000"/>
              </a:lnSpc>
              <a:buNone/>
            </a:pPr>
            <a:r>
              <a:rPr lang="it-IT" dirty="0" smtClean="0"/>
              <a:t> … “Il rispetto per la personalità del bambino e la fiducia nelle sue potenzialità interiori sono prerequisiti necessari per stabilire un’adeguata alleanza educativa” …</a:t>
            </a:r>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GRAZIE PER L’ASCOLTO</a:t>
            </a:r>
            <a:endParaRPr lang="it-IT" dirty="0"/>
          </a:p>
        </p:txBody>
      </p:sp>
      <p:sp>
        <p:nvSpPr>
          <p:cNvPr id="3" name="Segnaposto contenuto 2"/>
          <p:cNvSpPr>
            <a:spLocks noGrp="1"/>
          </p:cNvSpPr>
          <p:nvPr>
            <p:ph idx="1"/>
          </p:nvPr>
        </p:nvSpPr>
        <p:spPr/>
        <p:txBody>
          <a:bodyPr>
            <a:normAutofit lnSpcReduction="10000"/>
          </a:bodyPr>
          <a:lstStyle/>
          <a:p>
            <a:pPr algn="ctr">
              <a:buNone/>
            </a:pPr>
            <a:endParaRPr lang="it-IT" dirty="0" smtClean="0"/>
          </a:p>
          <a:p>
            <a:pPr algn="ctr">
              <a:buNone/>
            </a:pPr>
            <a:endParaRPr lang="it-IT" dirty="0" smtClean="0"/>
          </a:p>
          <a:p>
            <a:pPr algn="ctr">
              <a:buNone/>
            </a:pPr>
            <a:endParaRPr lang="it-IT" dirty="0" smtClean="0"/>
          </a:p>
          <a:p>
            <a:pPr algn="ctr">
              <a:buNone/>
            </a:pPr>
            <a:r>
              <a:rPr lang="it-IT" i="1" dirty="0" err="1" smtClean="0"/>
              <a:t>DR.SSA</a:t>
            </a:r>
            <a:r>
              <a:rPr lang="it-IT" i="1" dirty="0" smtClean="0"/>
              <a:t> LUCIA COZZOLINO</a:t>
            </a:r>
          </a:p>
          <a:p>
            <a:pPr algn="ctr">
              <a:buNone/>
            </a:pPr>
            <a:r>
              <a:rPr lang="it-IT" dirty="0" smtClean="0"/>
              <a:t>Psicologa - Psicoterapeuta</a:t>
            </a:r>
          </a:p>
          <a:p>
            <a:pPr algn="ctr">
              <a:buNone/>
            </a:pPr>
            <a:endParaRPr lang="it-IT" dirty="0" smtClean="0"/>
          </a:p>
          <a:p>
            <a:pPr algn="ctr">
              <a:buNone/>
            </a:pPr>
            <a:endParaRPr lang="it-IT" dirty="0" smtClean="0"/>
          </a:p>
          <a:p>
            <a:pPr algn="ctr">
              <a:buNone/>
            </a:pPr>
            <a:endParaRPr lang="it-IT" dirty="0" smtClean="0"/>
          </a:p>
          <a:p>
            <a:pPr algn="ctr">
              <a:buNone/>
            </a:pPr>
            <a:endParaRPr lang="it-IT" dirty="0" smtClean="0"/>
          </a:p>
          <a:p>
            <a:pPr>
              <a:buNone/>
            </a:pPr>
            <a:r>
              <a:rPr lang="it-IT" sz="1400" dirty="0" err="1" smtClean="0"/>
              <a:t>Cell</a:t>
            </a:r>
            <a:r>
              <a:rPr lang="it-IT" sz="1400" dirty="0" smtClean="0"/>
              <a:t>. 349.3050642					</a:t>
            </a:r>
            <a:r>
              <a:rPr lang="it-IT" sz="1400" dirty="0" err="1" smtClean="0"/>
              <a:t>email</a:t>
            </a:r>
            <a:r>
              <a:rPr lang="it-IT" sz="1400" dirty="0" smtClean="0"/>
              <a:t>: luciacopsi@yahoo.it</a:t>
            </a:r>
            <a:endParaRPr lang="it-IT"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ANd9GcQw_gysaSUHZBVV_uR4wgwbGIOEMufg_ntf_q7IhPStFn5F30LK"/>
          <p:cNvPicPr>
            <a:picLocks noChangeAspect="1" noChangeArrowheads="1"/>
          </p:cNvPicPr>
          <p:nvPr/>
        </p:nvPicPr>
        <p:blipFill>
          <a:blip r:embed="rId3" cstate="print"/>
          <a:srcRect/>
          <a:stretch>
            <a:fillRect/>
          </a:stretch>
        </p:blipFill>
        <p:spPr bwMode="auto">
          <a:xfrm>
            <a:off x="2328656" y="2288858"/>
            <a:ext cx="5172302" cy="315636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051" name="Rectangle 5"/>
          <p:cNvSpPr>
            <a:spLocks noChangeArrowheads="1"/>
          </p:cNvSpPr>
          <p:nvPr/>
        </p:nvSpPr>
        <p:spPr bwMode="auto">
          <a:xfrm>
            <a:off x="755650" y="5543550"/>
            <a:ext cx="7488238" cy="1006475"/>
          </a:xfrm>
          <a:prstGeom prst="rect">
            <a:avLst/>
          </a:prstGeom>
          <a:noFill/>
          <a:ln w="9525">
            <a:noFill/>
            <a:miter lim="800000"/>
            <a:headEnd/>
            <a:tailEnd/>
          </a:ln>
        </p:spPr>
        <p:txBody>
          <a:bodyPr anchor="ctr">
            <a:spAutoFit/>
          </a:bodyPr>
          <a:lstStyle/>
          <a:p>
            <a:pPr algn="ctr"/>
            <a:r>
              <a:rPr lang="it-IT" altLang="it-IT" sz="2400" b="1" i="1"/>
              <a:t>Dott. Ssa LUCIA COZZOLINO</a:t>
            </a:r>
          </a:p>
          <a:p>
            <a:pPr algn="ctr"/>
            <a:r>
              <a:rPr lang="it-IT" altLang="it-IT"/>
              <a:t>Psicologa – Psicoterapeuta</a:t>
            </a:r>
          </a:p>
          <a:p>
            <a:pPr algn="ctr"/>
            <a:r>
              <a:rPr lang="it-IT" altLang="it-IT"/>
              <a:t>Specialista in Psicotraumatologia – EMDR-</a:t>
            </a:r>
          </a:p>
        </p:txBody>
      </p:sp>
      <p:sp>
        <p:nvSpPr>
          <p:cNvPr id="2050" name="Rectangle 2"/>
          <p:cNvSpPr>
            <a:spLocks noGrp="1" noChangeArrowheads="1"/>
          </p:cNvSpPr>
          <p:nvPr>
            <p:ph type="ctrTitle"/>
          </p:nvPr>
        </p:nvSpPr>
        <p:spPr>
          <a:xfrm>
            <a:off x="250825" y="357188"/>
            <a:ext cx="8535988" cy="1785937"/>
          </a:xfrm>
          <a:solidFill>
            <a:schemeClr val="accent6">
              <a:lumMod val="40000"/>
              <a:lumOff val="60000"/>
            </a:schemeClr>
          </a:solidFill>
        </p:spPr>
        <p:txBody>
          <a:bodyPr>
            <a:normAutofit fontScale="90000"/>
          </a:bodyPr>
          <a:lstStyle/>
          <a:p>
            <a:pPr eaLnBrk="1" hangingPunct="1">
              <a:defRPr/>
            </a:pPr>
            <a:r>
              <a:rPr lang="it-IT" sz="4000" b="1" dirty="0" smtClean="0">
                <a:solidFill>
                  <a:schemeClr val="accent3">
                    <a:lumMod val="65000"/>
                  </a:schemeClr>
                </a:solidFill>
                <a:effectLst>
                  <a:outerShdw blurRad="38100" dist="38100" dir="2700000" algn="tl">
                    <a:srgbClr val="000000">
                      <a:alpha val="43137"/>
                    </a:srgbClr>
                  </a:outerShdw>
                </a:effectLst>
              </a:rPr>
              <a:t/>
            </a:r>
            <a:br>
              <a:rPr lang="it-IT" sz="4000" b="1" dirty="0" smtClean="0">
                <a:solidFill>
                  <a:schemeClr val="accent3">
                    <a:lumMod val="65000"/>
                  </a:schemeClr>
                </a:solidFill>
                <a:effectLst>
                  <a:outerShdw blurRad="38100" dist="38100" dir="2700000" algn="tl">
                    <a:srgbClr val="000000">
                      <a:alpha val="43137"/>
                    </a:srgbClr>
                  </a:outerShdw>
                </a:effectLst>
              </a:rPr>
            </a:br>
            <a:r>
              <a:rPr lang="it-IT" sz="4000" b="1" dirty="0" smtClean="0">
                <a:solidFill>
                  <a:schemeClr val="accent3">
                    <a:lumMod val="65000"/>
                  </a:schemeClr>
                </a:solidFill>
                <a:effectLst>
                  <a:outerShdw blurRad="38100" dist="38100" dir="2700000" algn="tl">
                    <a:srgbClr val="000000">
                      <a:alpha val="43137"/>
                    </a:srgbClr>
                  </a:outerShdw>
                </a:effectLst>
              </a:rPr>
              <a:t>“</a:t>
            </a:r>
            <a:r>
              <a:rPr lang="it-IT" sz="4000" dirty="0" smtClean="0">
                <a:solidFill>
                  <a:schemeClr val="accent3">
                    <a:lumMod val="65000"/>
                  </a:schemeClr>
                </a:solidFill>
                <a:effectLst>
                  <a:outerShdw blurRad="38100" dist="38100" dir="2700000" algn="tl">
                    <a:srgbClr val="000000">
                      <a:alpha val="43137"/>
                    </a:srgbClr>
                  </a:outerShdw>
                </a:effectLst>
              </a:rPr>
              <a:t>CYBERBULLISMO</a:t>
            </a:r>
            <a:r>
              <a:rPr lang="it-IT" sz="4000" b="1" dirty="0" smtClean="0">
                <a:solidFill>
                  <a:schemeClr val="accent3">
                    <a:lumMod val="65000"/>
                  </a:schemeClr>
                </a:solidFill>
                <a:effectLst>
                  <a:outerShdw blurRad="38100" dist="38100" dir="2700000" algn="tl">
                    <a:srgbClr val="000000">
                      <a:alpha val="43137"/>
                    </a:srgbClr>
                  </a:outerShdw>
                </a:effectLst>
              </a:rPr>
              <a:t>”</a:t>
            </a:r>
            <a:r>
              <a:rPr lang="it-IT" sz="4000" b="1" dirty="0" smtClean="0">
                <a:solidFill>
                  <a:schemeClr val="accent3">
                    <a:lumMod val="65000"/>
                  </a:schemeClr>
                </a:solidFill>
                <a:effectLst>
                  <a:outerShdw blurRad="38100" dist="38100" dir="2700000" algn="tl">
                    <a:srgbClr val="000000">
                      <a:alpha val="43137"/>
                    </a:srgbClr>
                  </a:outerShdw>
                </a:effectLst>
              </a:rPr>
              <a:t/>
            </a:r>
            <a:br>
              <a:rPr lang="it-IT" sz="4000" b="1" dirty="0" smtClean="0">
                <a:solidFill>
                  <a:schemeClr val="accent3">
                    <a:lumMod val="65000"/>
                  </a:schemeClr>
                </a:solidFill>
                <a:effectLst>
                  <a:outerShdw blurRad="38100" dist="38100" dir="2700000" algn="tl">
                    <a:srgbClr val="000000">
                      <a:alpha val="43137"/>
                    </a:srgbClr>
                  </a:outerShdw>
                </a:effectLst>
              </a:rPr>
            </a:br>
            <a:endParaRPr lang="it-IT" sz="4000" b="1" dirty="0" smtClean="0">
              <a:solidFill>
                <a:schemeClr val="accent3">
                  <a:lumMod val="6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770" decel="100000"/>
                                        <p:tgtEl>
                                          <p:spTgt spid="5125"/>
                                        </p:tgtEl>
                                      </p:cBhvr>
                                    </p:animEffect>
                                    <p:animScale>
                                      <p:cBhvr>
                                        <p:cTn id="8" dur="770" decel="100000"/>
                                        <p:tgtEl>
                                          <p:spTgt spid="5125"/>
                                        </p:tgtEl>
                                      </p:cBhvr>
                                      <p:from x="10000" y="10000"/>
                                      <p:to x="200000" y="450000"/>
                                    </p:animScale>
                                    <p:animScale>
                                      <p:cBhvr>
                                        <p:cTn id="9" dur="1230" accel="100000" fill="hold">
                                          <p:stCondLst>
                                            <p:cond delay="770"/>
                                          </p:stCondLst>
                                        </p:cTn>
                                        <p:tgtEl>
                                          <p:spTgt spid="5125"/>
                                        </p:tgtEl>
                                      </p:cBhvr>
                                      <p:from x="200000" y="450000"/>
                                      <p:to x="100000" y="100000"/>
                                    </p:animScale>
                                    <p:set>
                                      <p:cBhvr>
                                        <p:cTn id="10" dur="770" fill="hold"/>
                                        <p:tgtEl>
                                          <p:spTgt spid="5125"/>
                                        </p:tgtEl>
                                        <p:attrNameLst>
                                          <p:attrName>ppt_x</p:attrName>
                                        </p:attrNameLst>
                                      </p:cBhvr>
                                      <p:to>
                                        <p:strVal val="(0.5)"/>
                                      </p:to>
                                    </p:set>
                                    <p:anim from="(0.5)" to="(#ppt_x)" calcmode="lin" valueType="num">
                                      <p:cBhvr>
                                        <p:cTn id="11" dur="1230" accel="100000" fill="hold">
                                          <p:stCondLst>
                                            <p:cond delay="770"/>
                                          </p:stCondLst>
                                        </p:cTn>
                                        <p:tgtEl>
                                          <p:spTgt spid="5125"/>
                                        </p:tgtEl>
                                        <p:attrNameLst>
                                          <p:attrName>ppt_x</p:attrName>
                                        </p:attrNameLst>
                                      </p:cBhvr>
                                    </p:anim>
                                    <p:set>
                                      <p:cBhvr>
                                        <p:cTn id="12" dur="770" fill="hold"/>
                                        <p:tgtEl>
                                          <p:spTgt spid="5125"/>
                                        </p:tgtEl>
                                        <p:attrNameLst>
                                          <p:attrName>ppt_y</p:attrName>
                                        </p:attrNameLst>
                                      </p:cBhvr>
                                      <p:to>
                                        <p:strVal val="(#ppt_y+0.4)"/>
                                      </p:to>
                                    </p:set>
                                    <p:anim from="(#ppt_y+0.4)" to="(#ppt_y)" calcmode="lin" valueType="num">
                                      <p:cBhvr>
                                        <p:cTn id="13" dur="1230" accel="100000" fill="hold">
                                          <p:stCondLst>
                                            <p:cond delay="770"/>
                                          </p:stCondLst>
                                        </p:cTn>
                                        <p:tgtEl>
                                          <p:spTgt spid="51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96004"/>
            <a:ext cx="8229600" cy="2275740"/>
          </a:xfrm>
        </p:spPr>
        <p:txBody>
          <a:bodyPr>
            <a:normAutofit fontScale="90000"/>
          </a:bodyPr>
          <a:lstStyle/>
          <a:p>
            <a:pPr algn="ctr"/>
            <a:r>
              <a:rPr lang="it-IT" dirty="0" smtClean="0"/>
              <a:t/>
            </a:r>
            <a:br>
              <a:rPr lang="it-IT" dirty="0" smtClean="0"/>
            </a:br>
            <a:r>
              <a:rPr lang="it-IT" sz="4800" b="1" dirty="0" smtClean="0"/>
              <a:t> IL BULLO: QUANDO L'AFFERMAZIONE </a:t>
            </a:r>
            <a:r>
              <a:rPr lang="it-IT" sz="4800" b="1" dirty="0" err="1" smtClean="0"/>
              <a:t>DI</a:t>
            </a:r>
            <a:r>
              <a:rPr lang="it-IT" sz="4800" b="1" dirty="0" smtClean="0"/>
              <a:t> SE' NUOCE </a:t>
            </a:r>
            <a:r>
              <a:rPr lang="it-IT" dirty="0" smtClean="0"/>
              <a:t/>
            </a:r>
            <a:br>
              <a:rPr lang="it-IT" dirty="0" smtClean="0"/>
            </a:br>
            <a:endParaRPr lang="it-IT" dirty="0"/>
          </a:p>
        </p:txBody>
      </p:sp>
      <p:sp>
        <p:nvSpPr>
          <p:cNvPr id="3" name="Segnaposto contenuto 2"/>
          <p:cNvSpPr>
            <a:spLocks noGrp="1"/>
          </p:cNvSpPr>
          <p:nvPr>
            <p:ph idx="1"/>
          </p:nvPr>
        </p:nvSpPr>
        <p:spPr/>
        <p:txBody>
          <a:bodyPr/>
          <a:lstStyle/>
          <a:p>
            <a:pPr>
              <a:buNone/>
            </a:pPr>
            <a:r>
              <a:rPr lang="it-IT" b="1" i="1" dirty="0" smtClean="0"/>
              <a:t>Definizione e etimologia:</a:t>
            </a:r>
            <a:r>
              <a:rPr lang="it-IT" dirty="0" smtClean="0"/>
              <a:t/>
            </a:r>
            <a:br>
              <a:rPr lang="it-IT" dirty="0" smtClean="0"/>
            </a:br>
            <a:endParaRPr lang="it-IT" dirty="0" smtClean="0"/>
          </a:p>
          <a:p>
            <a:pPr>
              <a:buNone/>
            </a:pPr>
            <a:r>
              <a:rPr lang="it-IT" dirty="0" smtClean="0"/>
              <a:t>	"E' malvagio. Quando uno piange, egli ride. Provoca tutti i </a:t>
            </a:r>
            <a:r>
              <a:rPr lang="it-IT" dirty="0" err="1" smtClean="0"/>
              <a:t>piu'</a:t>
            </a:r>
            <a:r>
              <a:rPr lang="it-IT" dirty="0" smtClean="0"/>
              <a:t> deboli di lui, e quando fa a pugni, s'inferocisce e tira a far male. Non teme nulla, ride in faccia al maestro, ruba quando </a:t>
            </a:r>
            <a:r>
              <a:rPr lang="it-IT" dirty="0" err="1" smtClean="0"/>
              <a:t>puo'</a:t>
            </a:r>
            <a:r>
              <a:rPr lang="it-IT" dirty="0" smtClean="0"/>
              <a:t>, nega con una faccia invetriata, e' sempre in lite con qualcheduno. Egli odia la scuola, odia i compagni, odia il maestro".</a:t>
            </a:r>
          </a:p>
          <a:p>
            <a:pPr algn="r">
              <a:buNone/>
            </a:pPr>
            <a:endParaRPr lang="it-IT" sz="1000" dirty="0" smtClean="0"/>
          </a:p>
          <a:p>
            <a:pPr algn="r">
              <a:buNone/>
            </a:pPr>
            <a:endParaRPr lang="it-IT" sz="1000" dirty="0" smtClean="0"/>
          </a:p>
          <a:p>
            <a:pPr algn="r">
              <a:buNone/>
            </a:pPr>
            <a:endParaRPr lang="it-IT" sz="1000" dirty="0" smtClean="0"/>
          </a:p>
          <a:p>
            <a:pPr algn="r">
              <a:buNone/>
            </a:pPr>
            <a:endParaRPr lang="it-IT" sz="1000" dirty="0" smtClean="0"/>
          </a:p>
          <a:p>
            <a:pPr algn="r">
              <a:buNone/>
            </a:pPr>
            <a:r>
              <a:rPr lang="it-IT" sz="1000" dirty="0" smtClean="0"/>
              <a:t>E. de </a:t>
            </a:r>
            <a:r>
              <a:rPr lang="it-IT" sz="1000" dirty="0" err="1" smtClean="0"/>
              <a:t>Amicis</a:t>
            </a:r>
            <a:r>
              <a:rPr lang="it-IT" sz="1000" dirty="0" smtClean="0"/>
              <a:t> ci dipinge il "bullo" Franti nel libro Cuore</a:t>
            </a: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1221432" y="773832"/>
            <a:ext cx="7239000" cy="1143000"/>
          </a:xfrm>
          <a:extLst>
            <a:ext uri="{909E8E84-426E-40DD-AFC4-6F175D3DCCD1}"/>
            <a:ext uri="{91240B29-F687-4F45-9708-019B960494DF}"/>
          </a:extLst>
        </p:spPr>
        <p:txBody>
          <a:bodyPr lIns="45720" tIns="0" rIns="45720" bIns="0" anchor="b">
            <a:normAutofit fontScale="90000"/>
          </a:bodyPr>
          <a:lstStyle/>
          <a:p>
            <a:pPr algn="ctr" eaLnBrk="1" fontAlgn="auto" hangingPunct="1">
              <a:lnSpc>
                <a:spcPct val="150000"/>
              </a:lnSpc>
              <a:spcAft>
                <a:spcPts val="0"/>
              </a:spcAft>
              <a:defRPr/>
            </a:pPr>
            <a:r>
              <a:rPr lang="it-IT" sz="4000" b="1" dirty="0" smtClean="0">
                <a:solidFill>
                  <a:srgbClr val="3366FF"/>
                </a:solidFill>
                <a:latin typeface="+mn-lt"/>
                <a:ea typeface="+mn-ea"/>
                <a:cs typeface="+mn-cs"/>
              </a:rPr>
              <a:t>CYBERBULLISMO</a:t>
            </a:r>
            <a:r>
              <a:rPr lang="it-IT" sz="4000" dirty="0" smtClean="0">
                <a:solidFill>
                  <a:srgbClr val="3366FF"/>
                </a:solidFill>
                <a:latin typeface="+mn-lt"/>
                <a:ea typeface="+mn-ea"/>
                <a:cs typeface="+mn-cs"/>
              </a:rPr>
              <a:t/>
            </a:r>
            <a:br>
              <a:rPr lang="it-IT" sz="4000" dirty="0" smtClean="0">
                <a:solidFill>
                  <a:srgbClr val="3366FF"/>
                </a:solidFill>
                <a:latin typeface="+mn-lt"/>
                <a:ea typeface="+mn-ea"/>
                <a:cs typeface="+mn-cs"/>
              </a:rPr>
            </a:br>
            <a:r>
              <a:rPr lang="it-IT" sz="2700" dirty="0" smtClean="0">
                <a:solidFill>
                  <a:srgbClr val="3366FF"/>
                </a:solidFill>
                <a:latin typeface="+mn-lt"/>
                <a:ea typeface="+mn-ea"/>
                <a:cs typeface="+mn-cs"/>
              </a:rPr>
              <a:t>DEFINIZIONE</a:t>
            </a:r>
          </a:p>
        </p:txBody>
      </p:sp>
      <p:sp>
        <p:nvSpPr>
          <p:cNvPr id="171011" name="Rectangle 3"/>
          <p:cNvSpPr>
            <a:spLocks noGrp="1" noChangeArrowheads="1"/>
          </p:cNvSpPr>
          <p:nvPr>
            <p:ph idx="4294967295"/>
          </p:nvPr>
        </p:nvSpPr>
        <p:spPr>
          <a:xfrm>
            <a:off x="374848" y="1772816"/>
            <a:ext cx="8229600" cy="4824536"/>
          </a:xfrm>
        </p:spPr>
        <p:txBody>
          <a:bodyPr>
            <a:normAutofit fontScale="85000" lnSpcReduction="20000"/>
          </a:bodyPr>
          <a:lstStyle/>
          <a:p>
            <a:pPr marL="273050" indent="-273050" algn="just" eaLnBrk="1" hangingPunct="1">
              <a:lnSpc>
                <a:spcPct val="90000"/>
              </a:lnSpc>
              <a:defRPr/>
            </a:pPr>
            <a:endParaRPr lang="it-IT" sz="2600" dirty="0" smtClean="0"/>
          </a:p>
          <a:p>
            <a:pPr marL="273050" indent="-273050" algn="just" eaLnBrk="1" hangingPunct="1">
              <a:lnSpc>
                <a:spcPct val="90000"/>
              </a:lnSpc>
              <a:buNone/>
              <a:defRPr/>
            </a:pPr>
            <a:r>
              <a:rPr lang="it-IT" sz="2600" dirty="0" smtClean="0">
                <a:solidFill>
                  <a:srgbClr val="3366FF"/>
                </a:solidFill>
              </a:rPr>
              <a:t>	</a:t>
            </a:r>
            <a:r>
              <a:rPr lang="it-IT" sz="2600" dirty="0" smtClean="0">
                <a:solidFill>
                  <a:srgbClr val="3366FF"/>
                </a:solidFill>
                <a:latin typeface="+mj-lt"/>
              </a:rPr>
              <a:t>Bullismo elettronico</a:t>
            </a:r>
            <a:r>
              <a:rPr lang="it-IT" sz="2600" dirty="0" smtClean="0">
                <a:latin typeface="+mj-lt"/>
              </a:rPr>
              <a:t> </a:t>
            </a:r>
            <a:r>
              <a:rPr lang="it-IT" sz="2600" dirty="0" smtClean="0">
                <a:solidFill>
                  <a:srgbClr val="404040"/>
                </a:solidFill>
                <a:latin typeface="+mj-lt"/>
              </a:rPr>
              <a:t>(</a:t>
            </a:r>
            <a:r>
              <a:rPr lang="it-IT" sz="2600" i="1" dirty="0" err="1" smtClean="0">
                <a:solidFill>
                  <a:srgbClr val="404040"/>
                </a:solidFill>
                <a:latin typeface="+mj-lt"/>
              </a:rPr>
              <a:t>cyberbullying</a:t>
            </a:r>
            <a:r>
              <a:rPr lang="it-IT" sz="2600" dirty="0" smtClean="0">
                <a:solidFill>
                  <a:srgbClr val="404040"/>
                </a:solidFill>
                <a:latin typeface="+mj-lt"/>
              </a:rPr>
              <a:t>):                             </a:t>
            </a:r>
          </a:p>
          <a:p>
            <a:pPr marL="273050" indent="-273050" algn="just" eaLnBrk="1" hangingPunct="1">
              <a:lnSpc>
                <a:spcPct val="90000"/>
              </a:lnSpc>
              <a:buNone/>
              <a:defRPr/>
            </a:pPr>
            <a:r>
              <a:rPr lang="it-IT" dirty="0" smtClean="0">
                <a:solidFill>
                  <a:srgbClr val="404040"/>
                </a:solidFill>
                <a:latin typeface="+mj-lt"/>
              </a:rPr>
              <a:t>	</a:t>
            </a:r>
            <a:r>
              <a:rPr lang="it-IT" sz="2600" i="1" dirty="0" smtClean="0">
                <a:solidFill>
                  <a:srgbClr val="404040"/>
                </a:solidFill>
                <a:latin typeface="+mj-lt"/>
              </a:rPr>
              <a:t>atto aggressivo, intenzionale, condotto da un individuo o un gruppo di individui attraverso varie forme di contatto elettronico, ripetuto nel tempo contro una vittima che non può difendersi</a:t>
            </a:r>
            <a:r>
              <a:rPr lang="it-IT" sz="2600" dirty="0" smtClean="0">
                <a:solidFill>
                  <a:srgbClr val="404040"/>
                </a:solidFill>
                <a:latin typeface="+mj-lt"/>
              </a:rPr>
              <a:t> (Smith </a:t>
            </a:r>
            <a:r>
              <a:rPr lang="it-IT" sz="2600" dirty="0" err="1" smtClean="0">
                <a:solidFill>
                  <a:srgbClr val="404040"/>
                </a:solidFill>
                <a:latin typeface="+mj-lt"/>
              </a:rPr>
              <a:t>et</a:t>
            </a:r>
            <a:r>
              <a:rPr lang="it-IT" sz="2600" dirty="0" smtClean="0">
                <a:solidFill>
                  <a:srgbClr val="404040"/>
                </a:solidFill>
                <a:latin typeface="+mj-lt"/>
              </a:rPr>
              <a:t> al., 2008). </a:t>
            </a:r>
          </a:p>
          <a:p>
            <a:pPr marL="273050" indent="-273050" algn="just" eaLnBrk="1" hangingPunct="1">
              <a:lnSpc>
                <a:spcPct val="90000"/>
              </a:lnSpc>
              <a:defRPr/>
            </a:pPr>
            <a:endParaRPr lang="it-IT" sz="2600" dirty="0" smtClean="0">
              <a:solidFill>
                <a:srgbClr val="404040"/>
              </a:solidFill>
              <a:latin typeface="+mj-lt"/>
            </a:endParaRPr>
          </a:p>
          <a:p>
            <a:pPr marL="273050" indent="-273050" algn="just" eaLnBrk="1" hangingPunct="1">
              <a:lnSpc>
                <a:spcPct val="90000"/>
              </a:lnSpc>
              <a:buNone/>
              <a:defRPr/>
            </a:pPr>
            <a:r>
              <a:rPr lang="it-IT" sz="2600" dirty="0" smtClean="0">
                <a:solidFill>
                  <a:srgbClr val="404040"/>
                </a:solidFill>
                <a:latin typeface="+mj-lt"/>
              </a:rPr>
              <a:t>	Il bullo può agire:</a:t>
            </a:r>
          </a:p>
          <a:p>
            <a:pPr marL="273050" indent="-273050" algn="just" eaLnBrk="1" hangingPunct="1">
              <a:lnSpc>
                <a:spcPct val="90000"/>
              </a:lnSpc>
              <a:buNone/>
              <a:defRPr/>
            </a:pPr>
            <a:r>
              <a:rPr lang="it-IT" sz="2600" dirty="0" smtClean="0">
                <a:solidFill>
                  <a:srgbClr val="404040"/>
                </a:solidFill>
                <a:latin typeface="+mj-lt"/>
              </a:rPr>
              <a:t> </a:t>
            </a:r>
          </a:p>
          <a:p>
            <a:pPr marL="273050" indent="-273050" algn="just" eaLnBrk="1" hangingPunct="1">
              <a:lnSpc>
                <a:spcPct val="90000"/>
              </a:lnSpc>
              <a:defRPr/>
            </a:pPr>
            <a:r>
              <a:rPr lang="it-IT" sz="2600" dirty="0" smtClean="0">
                <a:solidFill>
                  <a:srgbClr val="404040"/>
                </a:solidFill>
                <a:latin typeface="+mj-lt"/>
              </a:rPr>
              <a:t>pubblicando foto, </a:t>
            </a:r>
          </a:p>
          <a:p>
            <a:pPr marL="273050" indent="-273050" algn="just" eaLnBrk="1" hangingPunct="1">
              <a:lnSpc>
                <a:spcPct val="90000"/>
              </a:lnSpc>
              <a:defRPr/>
            </a:pPr>
            <a:r>
              <a:rPr lang="it-IT" sz="2600" dirty="0" smtClean="0">
                <a:solidFill>
                  <a:srgbClr val="404040"/>
                </a:solidFill>
                <a:latin typeface="+mj-lt"/>
              </a:rPr>
              <a:t>Video,</a:t>
            </a:r>
          </a:p>
          <a:p>
            <a:pPr marL="273050" indent="-273050" algn="just" eaLnBrk="1" hangingPunct="1">
              <a:lnSpc>
                <a:spcPct val="90000"/>
              </a:lnSpc>
              <a:defRPr/>
            </a:pPr>
            <a:r>
              <a:rPr lang="it-IT" sz="2600" dirty="0" smtClean="0">
                <a:solidFill>
                  <a:srgbClr val="404040"/>
                </a:solidFill>
                <a:latin typeface="+mj-lt"/>
              </a:rPr>
              <a:t>informazioni private della vittima, </a:t>
            </a:r>
          </a:p>
          <a:p>
            <a:pPr marL="273050" indent="-273050" algn="just" eaLnBrk="1" hangingPunct="1">
              <a:lnSpc>
                <a:spcPct val="90000"/>
              </a:lnSpc>
              <a:defRPr/>
            </a:pPr>
            <a:endParaRPr lang="it-IT" dirty="0" smtClean="0">
              <a:solidFill>
                <a:srgbClr val="404040"/>
              </a:solidFill>
              <a:latin typeface="+mj-lt"/>
            </a:endParaRPr>
          </a:p>
          <a:p>
            <a:pPr marL="273050" indent="-273050" algn="just" eaLnBrk="1" hangingPunct="1">
              <a:lnSpc>
                <a:spcPct val="90000"/>
              </a:lnSpc>
              <a:buNone/>
              <a:defRPr/>
            </a:pPr>
            <a:r>
              <a:rPr lang="it-IT" sz="2600" dirty="0" smtClean="0">
                <a:solidFill>
                  <a:srgbClr val="404040"/>
                </a:solidFill>
                <a:latin typeface="+mj-lt"/>
              </a:rPr>
              <a:t>	spargendo maldicenze attraverso sms/mms con il cellulare o con la posta elettronica, oppure mettendo in atto minacce ripetute (dirette alla vittima) tramite il cellulare o gli strumenti elettronici.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2000" fill="hold"/>
                                        <p:tgtEl>
                                          <p:spTgt spid="171011">
                                            <p:txEl>
                                              <p:pRg st="1" end="1"/>
                                            </p:txEl>
                                          </p:spTgt>
                                        </p:tgtEl>
                                        <p:attrNameLst>
                                          <p:attrName>style.color</p:attrName>
                                        </p:attrNameLst>
                                      </p:cBhvr>
                                      <p:to>
                                        <a:schemeClr val="accent2"/>
                                      </p:to>
                                    </p:animClr>
                                    <p:animClr clrSpc="rgb" dir="cw">
                                      <p:cBhvr>
                                        <p:cTn id="7" dur="2000" fill="hold"/>
                                        <p:tgtEl>
                                          <p:spTgt spid="171011">
                                            <p:txEl>
                                              <p:pRg st="1" end="1"/>
                                            </p:txEl>
                                          </p:spTgt>
                                        </p:tgtEl>
                                        <p:attrNameLst>
                                          <p:attrName>fillcolor</p:attrName>
                                        </p:attrNameLst>
                                      </p:cBhvr>
                                      <p:to>
                                        <a:schemeClr val="accent2"/>
                                      </p:to>
                                    </p:animClr>
                                    <p:set>
                                      <p:cBhvr>
                                        <p:cTn id="8" dur="2000" fill="hold"/>
                                        <p:tgtEl>
                                          <p:spTgt spid="171011">
                                            <p:txEl>
                                              <p:pRg st="1" end="1"/>
                                            </p:txEl>
                                          </p:spTgt>
                                        </p:tgtEl>
                                        <p:attrNameLst>
                                          <p:attrName>fill.type</p:attrName>
                                        </p:attrNameLst>
                                      </p:cBhvr>
                                      <p:to>
                                        <p:strVal val="solid"/>
                                      </p:to>
                                    </p:set>
                                    <p:set>
                                      <p:cBhvr>
                                        <p:cTn id="9" dur="2000" fill="hold"/>
                                        <p:tgtEl>
                                          <p:spTgt spid="171011">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2000" fill="hold"/>
                                        <p:tgtEl>
                                          <p:spTgt spid="171011">
                                            <p:txEl>
                                              <p:pRg st="2" end="2"/>
                                            </p:txEl>
                                          </p:spTgt>
                                        </p:tgtEl>
                                        <p:attrNameLst>
                                          <p:attrName>style.color</p:attrName>
                                        </p:attrNameLst>
                                      </p:cBhvr>
                                      <p:to>
                                        <a:schemeClr val="accent2"/>
                                      </p:to>
                                    </p:animClr>
                                    <p:animClr clrSpc="rgb" dir="cw">
                                      <p:cBhvr>
                                        <p:cTn id="14" dur="2000" fill="hold"/>
                                        <p:tgtEl>
                                          <p:spTgt spid="171011">
                                            <p:txEl>
                                              <p:pRg st="2" end="2"/>
                                            </p:txEl>
                                          </p:spTgt>
                                        </p:tgtEl>
                                        <p:attrNameLst>
                                          <p:attrName>fillcolor</p:attrName>
                                        </p:attrNameLst>
                                      </p:cBhvr>
                                      <p:to>
                                        <a:schemeClr val="accent2"/>
                                      </p:to>
                                    </p:animClr>
                                    <p:set>
                                      <p:cBhvr>
                                        <p:cTn id="15" dur="2000" fill="hold"/>
                                        <p:tgtEl>
                                          <p:spTgt spid="171011">
                                            <p:txEl>
                                              <p:pRg st="2" end="2"/>
                                            </p:txEl>
                                          </p:spTgt>
                                        </p:tgtEl>
                                        <p:attrNameLst>
                                          <p:attrName>fill.type</p:attrName>
                                        </p:attrNameLst>
                                      </p:cBhvr>
                                      <p:to>
                                        <p:strVal val="solid"/>
                                      </p:to>
                                    </p:set>
                                    <p:set>
                                      <p:cBhvr>
                                        <p:cTn id="16" dur="2000" fill="hold"/>
                                        <p:tgtEl>
                                          <p:spTgt spid="171011">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smtClean="0"/>
              <a:t>CYBERBULLISMO</a:t>
            </a:r>
            <a:br>
              <a:rPr lang="it-IT" dirty="0" smtClean="0"/>
            </a:br>
            <a:r>
              <a:rPr lang="it-IT" sz="2200" dirty="0" smtClean="0"/>
              <a:t>COME CONCRETAMENTE AVVIENE</a:t>
            </a:r>
            <a:endParaRPr lang="it-IT" sz="2200" dirty="0"/>
          </a:p>
        </p:txBody>
      </p:sp>
      <p:sp>
        <p:nvSpPr>
          <p:cNvPr id="3" name="Segnaposto contenuto 2"/>
          <p:cNvSpPr>
            <a:spLocks noGrp="1"/>
          </p:cNvSpPr>
          <p:nvPr>
            <p:ph idx="1"/>
          </p:nvPr>
        </p:nvSpPr>
        <p:spPr/>
        <p:txBody>
          <a:bodyPr/>
          <a:lstStyle/>
          <a:p>
            <a:pPr>
              <a:lnSpc>
                <a:spcPct val="250000"/>
              </a:lnSpc>
              <a:buNone/>
            </a:pPr>
            <a:r>
              <a:rPr lang="it-IT" dirty="0" smtClean="0"/>
              <a:t>1. METTENDO IN CATTIVA LUCE L’ALTRA PERSONA</a:t>
            </a:r>
          </a:p>
          <a:p>
            <a:pPr>
              <a:lnSpc>
                <a:spcPct val="250000"/>
              </a:lnSpc>
              <a:buNone/>
            </a:pPr>
            <a:r>
              <a:rPr lang="it-IT" dirty="0" smtClean="0"/>
              <a:t>2. MOLESTANDO</a:t>
            </a:r>
          </a:p>
          <a:p>
            <a:pPr>
              <a:lnSpc>
                <a:spcPct val="250000"/>
              </a:lnSpc>
              <a:buNone/>
            </a:pPr>
            <a:r>
              <a:rPr lang="it-IT" dirty="0" smtClean="0"/>
              <a:t>3.CYBERBULLISMO PSICOLOGICO</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ALCUNI DATI STATISTICI</a:t>
            </a:r>
            <a:endParaRPr lang="it-IT" dirty="0"/>
          </a:p>
        </p:txBody>
      </p:sp>
      <p:sp>
        <p:nvSpPr>
          <p:cNvPr id="3" name="Segnaposto contenuto 2"/>
          <p:cNvSpPr>
            <a:spLocks noGrp="1"/>
          </p:cNvSpPr>
          <p:nvPr>
            <p:ph idx="1"/>
          </p:nvPr>
        </p:nvSpPr>
        <p:spPr/>
        <p:txBody>
          <a:bodyPr/>
          <a:lstStyle/>
          <a:p>
            <a:pPr algn="ctr">
              <a:buNone/>
            </a:pPr>
            <a:r>
              <a:rPr lang="it-IT" dirty="0" smtClean="0"/>
              <a:t>Censis con Polizia Postale (2016)</a:t>
            </a:r>
          </a:p>
          <a:p>
            <a:pPr algn="ctr">
              <a:buNone/>
            </a:pPr>
            <a:r>
              <a:rPr lang="it-IT" dirty="0" smtClean="0"/>
              <a:t>1727 risposte date dai Presidi delle Scuole di tutta Italia:</a:t>
            </a:r>
          </a:p>
          <a:p>
            <a:pPr algn="just"/>
            <a:r>
              <a:rPr lang="it-IT" sz="1800" dirty="0" smtClean="0">
                <a:latin typeface="+mj-lt"/>
              </a:rPr>
              <a:t>91% dei giovani tra 14/18 anni è iscritto ad almeno un </a:t>
            </a:r>
            <a:r>
              <a:rPr lang="it-IT" sz="1800" dirty="0" err="1" smtClean="0">
                <a:latin typeface="+mj-lt"/>
              </a:rPr>
              <a:t>Socialnetwork</a:t>
            </a:r>
            <a:r>
              <a:rPr lang="it-IT" sz="1800" dirty="0" smtClean="0">
                <a:latin typeface="+mj-lt"/>
              </a:rPr>
              <a:t>;87% usa un </a:t>
            </a:r>
            <a:r>
              <a:rPr lang="it-IT" sz="1800" dirty="0" err="1" smtClean="0">
                <a:latin typeface="+mj-lt"/>
              </a:rPr>
              <a:t>smatphone</a:t>
            </a:r>
            <a:r>
              <a:rPr lang="it-IT" sz="1800" dirty="0" smtClean="0">
                <a:latin typeface="+mj-lt"/>
              </a:rPr>
              <a:t> connesso ad Internet;</a:t>
            </a:r>
          </a:p>
          <a:p>
            <a:pPr algn="just"/>
            <a:r>
              <a:rPr lang="it-IT" sz="1800" dirty="0" smtClean="0">
                <a:latin typeface="+mj-lt"/>
              </a:rPr>
              <a:t>81% dei presidi descrivono i genitori che tendono a minimizzare il problema del bullismo elettronico circa a scherzi tra ragazzi;</a:t>
            </a:r>
          </a:p>
          <a:p>
            <a:pPr algn="just"/>
            <a:r>
              <a:rPr lang="it-IT" sz="1800" dirty="0" smtClean="0">
                <a:latin typeface="+mj-lt"/>
              </a:rPr>
              <a:t>49% avvertono difficoltà a rendere i genitori consapevoli della gravità dell’atto</a:t>
            </a:r>
          </a:p>
          <a:p>
            <a:pPr algn="just"/>
            <a:r>
              <a:rPr lang="it-IT" sz="1800" dirty="0" smtClean="0">
                <a:latin typeface="+mj-lt"/>
              </a:rPr>
              <a:t>89% afferma che il </a:t>
            </a:r>
            <a:r>
              <a:rPr lang="it-IT" sz="1800" dirty="0" err="1" smtClean="0">
                <a:latin typeface="+mj-lt"/>
              </a:rPr>
              <a:t>cyberbullismo</a:t>
            </a:r>
            <a:r>
              <a:rPr lang="it-IT" sz="1800" dirty="0" smtClean="0">
                <a:latin typeface="+mj-lt"/>
              </a:rPr>
              <a:t> è più difficile da rilevare, </a:t>
            </a:r>
            <a:r>
              <a:rPr lang="it-IT" sz="1800" dirty="0" err="1" smtClean="0">
                <a:latin typeface="+mj-lt"/>
              </a:rPr>
              <a:t>poiche</a:t>
            </a:r>
            <a:r>
              <a:rPr lang="it-IT" sz="1800" dirty="0" smtClean="0">
                <a:latin typeface="+mj-lt"/>
              </a:rPr>
              <a:t> gli adulti sono esclusi dalla vita online dei giovani.</a:t>
            </a:r>
          </a:p>
          <a:p>
            <a:pPr algn="just"/>
            <a:r>
              <a:rPr lang="it-IT" sz="1800" dirty="0" smtClean="0">
                <a:latin typeface="+mj-lt"/>
              </a:rPr>
              <a:t>93% ritiene che il comportamento degli adulti accudenti siano responsabili dei </a:t>
            </a:r>
            <a:r>
              <a:rPr lang="it-IT" sz="1800" dirty="0" err="1" smtClean="0">
                <a:latin typeface="+mj-lt"/>
              </a:rPr>
              <a:t>cyberbulli</a:t>
            </a:r>
            <a:r>
              <a:rPr lang="it-IT" sz="1800" dirty="0" smtClean="0">
                <a:latin typeface="+mj-lt"/>
              </a:rPr>
              <a:t>.</a:t>
            </a:r>
            <a:endParaRPr lang="it-IT" sz="1800" dirty="0">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Tra le vittime sistematiche delle prevaricazioni digitali, a volte anche quotidiane, il 59% ha pensato almeno una volta al suicidio nel momento di sofferenza maggiore.</a:t>
            </a:r>
          </a:p>
          <a:p>
            <a:endParaRPr lang="it-IT" dirty="0" smtClean="0"/>
          </a:p>
          <a:p>
            <a:r>
              <a:rPr lang="it-IT" dirty="0" smtClean="0"/>
              <a:t>Il 52% dichiara di provocarsi del male fisico </a:t>
            </a:r>
            <a:r>
              <a:rPr lang="it-IT" dirty="0" err="1" smtClean="0"/>
              <a:t>intezionale</a:t>
            </a:r>
            <a:endParaRPr lang="it-IT" dirty="0" smtClean="0"/>
          </a:p>
          <a:p>
            <a:r>
              <a:rPr lang="it-IT" dirty="0" smtClean="0"/>
              <a:t>Tra i ragazzi più piccoli 11/13 anni la percentuale vittima di bullismo o Cyber bullismo sale rispettivamente al 30% e al 10%.</a:t>
            </a:r>
            <a:endParaRPr lang="it-IT" dirty="0"/>
          </a:p>
        </p:txBody>
      </p:sp>
      <p:sp>
        <p:nvSpPr>
          <p:cNvPr id="4" name="Titolo 1"/>
          <p:cNvSpPr>
            <a:spLocks noGrp="1"/>
          </p:cNvSpPr>
          <p:nvPr>
            <p:ph type="title"/>
          </p:nvPr>
        </p:nvSpPr>
        <p:spPr/>
        <p:txBody>
          <a:bodyPr/>
          <a:lstStyle/>
          <a:p>
            <a:pPr algn="ctr"/>
            <a:r>
              <a:rPr lang="it-IT" dirty="0" smtClean="0"/>
              <a:t>ALCUNI DATI STATISTICI</a:t>
            </a: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C:\Documents and Settings\CASE\Documenti\Immagini\Raccolta multimediale Microsoft\j0397987.wmf"/>
          <p:cNvPicPr>
            <a:picLocks noChangeAspect="1" noChangeArrowheads="1"/>
          </p:cNvPicPr>
          <p:nvPr/>
        </p:nvPicPr>
        <p:blipFill>
          <a:blip r:embed="rId2" cstate="print"/>
          <a:srcRect/>
          <a:stretch>
            <a:fillRect/>
          </a:stretch>
        </p:blipFill>
        <p:spPr bwMode="auto">
          <a:xfrm>
            <a:off x="0" y="2571750"/>
            <a:ext cx="571500" cy="571500"/>
          </a:xfrm>
          <a:prstGeom prst="rect">
            <a:avLst/>
          </a:prstGeom>
          <a:noFill/>
          <a:ln w="9525">
            <a:noFill/>
            <a:miter lim="800000"/>
            <a:headEnd/>
            <a:tailEnd/>
          </a:ln>
        </p:spPr>
      </p:pic>
      <p:pic>
        <p:nvPicPr>
          <p:cNvPr id="4099" name="Picture 11" descr="C:\Documents and Settings\CASE\Documenti\Immagini\Raccolta multimediale Microsoft\j0397961.wmf"/>
          <p:cNvPicPr>
            <a:picLocks noChangeAspect="1" noChangeArrowheads="1"/>
          </p:cNvPicPr>
          <p:nvPr/>
        </p:nvPicPr>
        <p:blipFill>
          <a:blip r:embed="rId3" cstate="print"/>
          <a:srcRect/>
          <a:stretch>
            <a:fillRect/>
          </a:stretch>
        </p:blipFill>
        <p:spPr bwMode="auto">
          <a:xfrm>
            <a:off x="0" y="3417888"/>
            <a:ext cx="571500" cy="573087"/>
          </a:xfrm>
          <a:prstGeom prst="rect">
            <a:avLst/>
          </a:prstGeom>
          <a:noFill/>
          <a:ln w="9525">
            <a:noFill/>
            <a:miter lim="800000"/>
            <a:headEnd/>
            <a:tailEnd/>
          </a:ln>
        </p:spPr>
      </p:pic>
      <p:pic>
        <p:nvPicPr>
          <p:cNvPr id="4100" name="Picture 12" descr="C:\Documents and Settings\CASE\Documenti\Immagini\Raccolta multimediale Microsoft\j0397959.wmf"/>
          <p:cNvPicPr>
            <a:picLocks noChangeAspect="1" noChangeArrowheads="1"/>
          </p:cNvPicPr>
          <p:nvPr/>
        </p:nvPicPr>
        <p:blipFill>
          <a:blip r:embed="rId4" cstate="print"/>
          <a:srcRect/>
          <a:stretch>
            <a:fillRect/>
          </a:stretch>
        </p:blipFill>
        <p:spPr bwMode="auto">
          <a:xfrm>
            <a:off x="47625" y="5284788"/>
            <a:ext cx="523875" cy="523875"/>
          </a:xfrm>
          <a:prstGeom prst="rect">
            <a:avLst/>
          </a:prstGeom>
          <a:noFill/>
          <a:ln w="9525">
            <a:noFill/>
            <a:miter lim="800000"/>
            <a:headEnd/>
            <a:tailEnd/>
          </a:ln>
        </p:spPr>
      </p:pic>
      <p:pic>
        <p:nvPicPr>
          <p:cNvPr id="4101" name="Picture 13" descr="C:\Documents and Settings\CASE\Documenti\Immagini\Raccolta multimediale Microsoft\j0396298.wmf"/>
          <p:cNvPicPr>
            <a:picLocks noChangeAspect="1" noChangeArrowheads="1"/>
          </p:cNvPicPr>
          <p:nvPr/>
        </p:nvPicPr>
        <p:blipFill>
          <a:blip r:embed="rId5" cstate="print"/>
          <a:srcRect/>
          <a:stretch>
            <a:fillRect/>
          </a:stretch>
        </p:blipFill>
        <p:spPr bwMode="auto">
          <a:xfrm>
            <a:off x="0" y="6143625"/>
            <a:ext cx="534988" cy="528638"/>
          </a:xfrm>
          <a:prstGeom prst="rect">
            <a:avLst/>
          </a:prstGeom>
          <a:noFill/>
          <a:ln w="9525">
            <a:noFill/>
            <a:miter lim="800000"/>
            <a:headEnd/>
            <a:tailEnd/>
          </a:ln>
        </p:spPr>
      </p:pic>
      <p:pic>
        <p:nvPicPr>
          <p:cNvPr id="4102" name="Picture 14" descr="C:\Documents and Settings\CASE\Documenti\Immagini\Raccolta multimediale Microsoft\j0396350.wmf"/>
          <p:cNvPicPr>
            <a:picLocks noChangeAspect="1" noChangeArrowheads="1"/>
          </p:cNvPicPr>
          <p:nvPr/>
        </p:nvPicPr>
        <p:blipFill>
          <a:blip r:embed="rId6" cstate="print"/>
          <a:srcRect/>
          <a:stretch>
            <a:fillRect/>
          </a:stretch>
        </p:blipFill>
        <p:spPr bwMode="auto">
          <a:xfrm>
            <a:off x="0" y="4333875"/>
            <a:ext cx="595313" cy="595313"/>
          </a:xfrm>
          <a:prstGeom prst="rect">
            <a:avLst/>
          </a:prstGeom>
          <a:noFill/>
          <a:ln w="9525">
            <a:noFill/>
            <a:miter lim="800000"/>
            <a:headEnd/>
            <a:tailEnd/>
          </a:ln>
        </p:spPr>
      </p:pic>
      <p:pic>
        <p:nvPicPr>
          <p:cNvPr id="4103" name="Picture 15" descr="C:\Documents and Settings\CASE\Documenti\Immagini\Raccolta multimediale Microsoft\j0398011.wmf"/>
          <p:cNvPicPr>
            <a:picLocks noChangeAspect="1" noChangeArrowheads="1"/>
          </p:cNvPicPr>
          <p:nvPr/>
        </p:nvPicPr>
        <p:blipFill>
          <a:blip r:embed="rId7" cstate="print"/>
          <a:srcRect/>
          <a:stretch>
            <a:fillRect/>
          </a:stretch>
        </p:blipFill>
        <p:spPr bwMode="auto">
          <a:xfrm>
            <a:off x="0" y="1785938"/>
            <a:ext cx="588963" cy="576262"/>
          </a:xfrm>
          <a:prstGeom prst="rect">
            <a:avLst/>
          </a:prstGeom>
          <a:noFill/>
          <a:ln w="9525">
            <a:noFill/>
            <a:miter lim="800000"/>
            <a:headEnd/>
            <a:tailEnd/>
          </a:ln>
        </p:spPr>
      </p:pic>
      <p:pic>
        <p:nvPicPr>
          <p:cNvPr id="4104" name="Picture 16" descr="C:\Documents and Settings\CASE\Documenti\Immagini\Raccolta multimediale Microsoft\j0397973.wmf"/>
          <p:cNvPicPr>
            <a:picLocks noChangeAspect="1" noChangeArrowheads="1"/>
          </p:cNvPicPr>
          <p:nvPr/>
        </p:nvPicPr>
        <p:blipFill>
          <a:blip r:embed="rId8" cstate="print"/>
          <a:srcRect/>
          <a:stretch>
            <a:fillRect/>
          </a:stretch>
        </p:blipFill>
        <p:spPr bwMode="auto">
          <a:xfrm>
            <a:off x="0" y="928688"/>
            <a:ext cx="571500" cy="571500"/>
          </a:xfrm>
          <a:prstGeom prst="rect">
            <a:avLst/>
          </a:prstGeom>
          <a:noFill/>
          <a:ln w="9525">
            <a:noFill/>
            <a:miter lim="800000"/>
            <a:headEnd/>
            <a:tailEnd/>
          </a:ln>
        </p:spPr>
      </p:pic>
      <p:pic>
        <p:nvPicPr>
          <p:cNvPr id="4105" name="Picture 20" descr="C:\Documents and Settings\CASE\Documenti\Immagini\Raccolta multimediale Microsoft\j0431555.png"/>
          <p:cNvPicPr>
            <a:picLocks noChangeAspect="1" noChangeArrowheads="1"/>
          </p:cNvPicPr>
          <p:nvPr/>
        </p:nvPicPr>
        <p:blipFill>
          <a:blip r:embed="rId9" cstate="print"/>
          <a:srcRect/>
          <a:stretch>
            <a:fillRect/>
          </a:stretch>
        </p:blipFill>
        <p:spPr bwMode="auto">
          <a:xfrm>
            <a:off x="0" y="142875"/>
            <a:ext cx="642938" cy="642938"/>
          </a:xfrm>
          <a:prstGeom prst="rect">
            <a:avLst/>
          </a:prstGeom>
          <a:noFill/>
          <a:ln w="9525">
            <a:noFill/>
            <a:miter lim="800000"/>
            <a:headEnd/>
            <a:tailEnd/>
          </a:ln>
        </p:spPr>
      </p:pic>
      <p:sp>
        <p:nvSpPr>
          <p:cNvPr id="4106" name="Text Box 14"/>
          <p:cNvSpPr txBox="1">
            <a:spLocks noChangeArrowheads="1"/>
          </p:cNvSpPr>
          <p:nvPr/>
        </p:nvSpPr>
        <p:spPr bwMode="auto">
          <a:xfrm>
            <a:off x="1042988" y="1052513"/>
            <a:ext cx="4321175" cy="366712"/>
          </a:xfrm>
          <a:prstGeom prst="rect">
            <a:avLst/>
          </a:prstGeom>
          <a:noFill/>
          <a:ln w="9525">
            <a:noFill/>
            <a:miter lim="800000"/>
            <a:headEnd/>
            <a:tailEnd/>
          </a:ln>
        </p:spPr>
        <p:txBody>
          <a:bodyPr>
            <a:spAutoFit/>
          </a:bodyPr>
          <a:lstStyle/>
          <a:p>
            <a:pPr algn="ctr">
              <a:spcBef>
                <a:spcPct val="50000"/>
              </a:spcBef>
            </a:pPr>
            <a:endParaRPr lang="it-IT" altLang="it-IT"/>
          </a:p>
        </p:txBody>
      </p:sp>
      <p:sp>
        <p:nvSpPr>
          <p:cNvPr id="4107" name="Text Box 15"/>
          <p:cNvSpPr txBox="1">
            <a:spLocks noChangeArrowheads="1"/>
          </p:cNvSpPr>
          <p:nvPr/>
        </p:nvSpPr>
        <p:spPr bwMode="auto">
          <a:xfrm>
            <a:off x="720278" y="429275"/>
            <a:ext cx="8244210" cy="7017306"/>
          </a:xfrm>
          <a:prstGeom prst="rect">
            <a:avLst/>
          </a:prstGeom>
          <a:noFill/>
          <a:ln w="9525">
            <a:noFill/>
            <a:miter lim="800000"/>
            <a:headEnd/>
            <a:tailEnd/>
          </a:ln>
        </p:spPr>
        <p:txBody>
          <a:bodyPr wrap="square">
            <a:spAutoFit/>
          </a:bodyPr>
          <a:lstStyle/>
          <a:p>
            <a:pPr algn="ctr">
              <a:spcBef>
                <a:spcPct val="50000"/>
              </a:spcBef>
            </a:pPr>
            <a:r>
              <a:rPr lang="it-IT" altLang="it-IT" sz="2400" dirty="0">
                <a:latin typeface="Comic Sans MS" pitchFamily="66" charset="0"/>
              </a:rPr>
              <a:t> </a:t>
            </a:r>
            <a:r>
              <a:rPr lang="it-IT" altLang="it-IT" sz="2400" b="1" dirty="0">
                <a:solidFill>
                  <a:schemeClr val="accent1">
                    <a:lumMod val="75000"/>
                  </a:schemeClr>
                </a:solidFill>
                <a:latin typeface="Garamond" pitchFamily="18" charset="0"/>
              </a:rPr>
              <a:t>DISIMPEGNO MORALE (</a:t>
            </a:r>
            <a:r>
              <a:rPr lang="it-IT" altLang="it-IT" sz="2400" b="1" dirty="0" err="1">
                <a:solidFill>
                  <a:schemeClr val="accent1">
                    <a:lumMod val="75000"/>
                  </a:schemeClr>
                </a:solidFill>
                <a:latin typeface="Garamond" pitchFamily="18" charset="0"/>
              </a:rPr>
              <a:t>Bandura</a:t>
            </a:r>
            <a:r>
              <a:rPr lang="it-IT" altLang="it-IT" sz="2400" b="1" dirty="0">
                <a:solidFill>
                  <a:schemeClr val="accent1">
                    <a:lumMod val="75000"/>
                  </a:schemeClr>
                </a:solidFill>
                <a:latin typeface="Garamond" pitchFamily="18" charset="0"/>
              </a:rPr>
              <a:t>, 2002) </a:t>
            </a:r>
          </a:p>
          <a:p>
            <a:pPr algn="ctr">
              <a:spcBef>
                <a:spcPct val="50000"/>
              </a:spcBef>
            </a:pPr>
            <a:r>
              <a:rPr lang="it-IT" altLang="it-IT" sz="2400" dirty="0">
                <a:latin typeface="Garamond" pitchFamily="18" charset="0"/>
              </a:rPr>
              <a:t>È strettamente connesso alle </a:t>
            </a:r>
            <a:r>
              <a:rPr lang="it-IT" altLang="it-IT" sz="2400" b="1" u="sng" dirty="0" smtClean="0">
                <a:latin typeface="Garamond" pitchFamily="18" charset="0"/>
              </a:rPr>
              <a:t>Emozioni Morali</a:t>
            </a:r>
            <a:r>
              <a:rPr lang="it-IT" altLang="it-IT" sz="2400" dirty="0" smtClean="0">
                <a:latin typeface="Garamond" pitchFamily="18" charset="0"/>
              </a:rPr>
              <a:t>:  </a:t>
            </a:r>
          </a:p>
          <a:p>
            <a:pPr algn="ctr">
              <a:spcBef>
                <a:spcPct val="50000"/>
              </a:spcBef>
            </a:pPr>
            <a:r>
              <a:rPr lang="it-IT" altLang="it-IT" sz="2400" dirty="0" smtClean="0">
                <a:latin typeface="Garamond" pitchFamily="18" charset="0"/>
              </a:rPr>
              <a:t>la </a:t>
            </a:r>
            <a:r>
              <a:rPr lang="it-IT" altLang="it-IT" sz="2400" b="1" dirty="0" smtClean="0">
                <a:latin typeface="Garamond" pitchFamily="18" charset="0"/>
              </a:rPr>
              <a:t>COLPA</a:t>
            </a:r>
            <a:r>
              <a:rPr lang="it-IT" altLang="it-IT" sz="2400" dirty="0" smtClean="0">
                <a:latin typeface="Garamond" pitchFamily="18" charset="0"/>
              </a:rPr>
              <a:t> e </a:t>
            </a:r>
            <a:r>
              <a:rPr lang="it-IT" altLang="it-IT" sz="2400" dirty="0">
                <a:latin typeface="Garamond" pitchFamily="18" charset="0"/>
              </a:rPr>
              <a:t>la </a:t>
            </a:r>
            <a:r>
              <a:rPr lang="it-IT" altLang="it-IT" sz="2400" b="1" dirty="0" smtClean="0">
                <a:latin typeface="Garamond" pitchFamily="18" charset="0"/>
              </a:rPr>
              <a:t>VERGOGNA</a:t>
            </a:r>
            <a:endParaRPr lang="it-IT" altLang="it-IT" sz="2400" b="1" dirty="0">
              <a:latin typeface="Garamond" pitchFamily="18" charset="0"/>
            </a:endParaRPr>
          </a:p>
          <a:p>
            <a:pPr>
              <a:spcBef>
                <a:spcPct val="50000"/>
              </a:spcBef>
            </a:pPr>
            <a:r>
              <a:rPr lang="it-IT" altLang="it-IT" sz="2400" dirty="0">
                <a:latin typeface="Garamond" pitchFamily="18" charset="0"/>
              </a:rPr>
              <a:t>	Nel </a:t>
            </a:r>
            <a:r>
              <a:rPr lang="it-IT" altLang="it-IT" sz="2400" u="sng" dirty="0">
                <a:effectLst>
                  <a:outerShdw blurRad="38100" dist="38100" dir="2700000" algn="tl">
                    <a:srgbClr val="000000">
                      <a:alpha val="43137"/>
                    </a:srgbClr>
                  </a:outerShdw>
                </a:effectLst>
                <a:latin typeface="Garamond" pitchFamily="18" charset="0"/>
              </a:rPr>
              <a:t>BULLISMO</a:t>
            </a:r>
            <a:r>
              <a:rPr lang="it-IT" altLang="it-IT" sz="2400" dirty="0">
                <a:latin typeface="Garamond" pitchFamily="18" charset="0"/>
              </a:rPr>
              <a:t>  legittima la </a:t>
            </a:r>
            <a:r>
              <a:rPr lang="it-IT" altLang="it-IT" sz="2400" b="1" u="sng" dirty="0">
                <a:latin typeface="Garamond" pitchFamily="18" charset="0"/>
              </a:rPr>
              <a:t>condotta aggressiva </a:t>
            </a:r>
            <a:r>
              <a:rPr lang="it-IT" altLang="it-IT" sz="2400" dirty="0">
                <a:latin typeface="Garamond" pitchFamily="18" charset="0"/>
              </a:rPr>
              <a:t>del </a:t>
            </a:r>
            <a:r>
              <a:rPr lang="it-IT" altLang="it-IT" sz="2400" dirty="0" smtClean="0">
                <a:latin typeface="Garamond" pitchFamily="18" charset="0"/>
              </a:rPr>
              <a:t>	bullo.</a:t>
            </a:r>
            <a:r>
              <a:rPr lang="it-IT" altLang="it-IT" sz="2400" dirty="0">
                <a:latin typeface="Garamond" pitchFamily="18" charset="0"/>
              </a:rPr>
              <a:t> </a:t>
            </a:r>
            <a:r>
              <a:rPr lang="it-IT" altLang="it-IT" sz="2400" dirty="0" smtClean="0">
                <a:latin typeface="Garamond" pitchFamily="18" charset="0"/>
              </a:rPr>
              <a:t>Fra </a:t>
            </a:r>
            <a:r>
              <a:rPr lang="it-IT" altLang="it-IT" sz="2400" dirty="0">
                <a:latin typeface="Garamond" pitchFamily="18" charset="0"/>
              </a:rPr>
              <a:t>i meccanismi del disimpegno morale, quello più </a:t>
            </a:r>
            <a:r>
              <a:rPr lang="it-IT" altLang="it-IT" sz="2400" dirty="0" smtClean="0">
                <a:latin typeface="Garamond" pitchFamily="18" charset="0"/>
              </a:rPr>
              <a:t>	utilizzato </a:t>
            </a:r>
            <a:r>
              <a:rPr lang="it-IT" altLang="it-IT" sz="2400" dirty="0">
                <a:latin typeface="Garamond" pitchFamily="18" charset="0"/>
              </a:rPr>
              <a:t>dal </a:t>
            </a:r>
            <a:r>
              <a:rPr lang="it-IT" altLang="it-IT" sz="2400" dirty="0" smtClean="0">
                <a:latin typeface="Garamond" pitchFamily="18" charset="0"/>
              </a:rPr>
              <a:t>bullo è </a:t>
            </a:r>
            <a:r>
              <a:rPr lang="it-IT" altLang="it-IT" sz="2400" dirty="0">
                <a:latin typeface="Garamond" pitchFamily="18" charset="0"/>
              </a:rPr>
              <a:t>la  DEUMANIZZAZIONE ( </a:t>
            </a:r>
            <a:r>
              <a:rPr lang="it-IT" altLang="it-IT" sz="2400" dirty="0" smtClean="0">
                <a:latin typeface="Garamond" pitchFamily="18" charset="0"/>
              </a:rPr>
              <a:t>	</a:t>
            </a:r>
            <a:r>
              <a:rPr lang="it-IT" altLang="it-IT" sz="2400" dirty="0" err="1" smtClean="0">
                <a:latin typeface="Garamond" pitchFamily="18" charset="0"/>
              </a:rPr>
              <a:t>Menesini</a:t>
            </a:r>
            <a:r>
              <a:rPr lang="it-IT" altLang="it-IT" sz="2400" dirty="0">
                <a:latin typeface="Garamond" pitchFamily="18" charset="0"/>
              </a:rPr>
              <a:t>, </a:t>
            </a:r>
            <a:r>
              <a:rPr lang="it-IT" altLang="it-IT" sz="2400" dirty="0" err="1">
                <a:latin typeface="Garamond" pitchFamily="18" charset="0"/>
              </a:rPr>
              <a:t>Fonzi</a:t>
            </a:r>
            <a:r>
              <a:rPr lang="it-IT" altLang="it-IT" sz="2400" dirty="0">
                <a:latin typeface="Garamond" pitchFamily="18" charset="0"/>
              </a:rPr>
              <a:t>, </a:t>
            </a:r>
            <a:r>
              <a:rPr lang="it-IT" altLang="it-IT" sz="2400" dirty="0" err="1">
                <a:latin typeface="Garamond" pitchFamily="18" charset="0"/>
              </a:rPr>
              <a:t>Vannucci</a:t>
            </a:r>
            <a:r>
              <a:rPr lang="it-IT" altLang="it-IT" sz="2400" dirty="0">
                <a:latin typeface="Garamond" pitchFamily="18" charset="0"/>
              </a:rPr>
              <a:t>, </a:t>
            </a:r>
            <a:r>
              <a:rPr lang="it-IT" altLang="it-IT" sz="2400" dirty="0" smtClean="0">
                <a:latin typeface="Garamond" pitchFamily="18" charset="0"/>
              </a:rPr>
              <a:t>1997), ovvero consiste 	nell’attribuire </a:t>
            </a:r>
            <a:r>
              <a:rPr lang="it-IT" altLang="it-IT" sz="2400" dirty="0">
                <a:latin typeface="Garamond" pitchFamily="18" charset="0"/>
              </a:rPr>
              <a:t>alle vittime un’assenza di sentimenti umani che </a:t>
            </a:r>
            <a:r>
              <a:rPr lang="it-IT" altLang="it-IT" sz="2400" dirty="0" smtClean="0">
                <a:latin typeface="Garamond" pitchFamily="18" charset="0"/>
              </a:rPr>
              <a:t>	frena </a:t>
            </a:r>
            <a:r>
              <a:rPr lang="it-IT" altLang="it-IT" sz="2400" dirty="0">
                <a:latin typeface="Garamond" pitchFamily="18" charset="0"/>
              </a:rPr>
              <a:t>il nascere e lo svilupparsi del </a:t>
            </a:r>
            <a:r>
              <a:rPr lang="it-IT" altLang="it-IT" sz="2400" b="1" u="sng" dirty="0">
                <a:latin typeface="Garamond" pitchFamily="18" charset="0"/>
              </a:rPr>
              <a:t>senso di colpa</a:t>
            </a:r>
            <a:r>
              <a:rPr lang="it-IT" altLang="it-IT" sz="2400" dirty="0">
                <a:latin typeface="Garamond" pitchFamily="18" charset="0"/>
              </a:rPr>
              <a:t> di fronte </a:t>
            </a:r>
            <a:r>
              <a:rPr lang="it-IT" altLang="it-IT" sz="2400" dirty="0" smtClean="0">
                <a:latin typeface="Garamond" pitchFamily="18" charset="0"/>
              </a:rPr>
              <a:t>	alla </a:t>
            </a:r>
            <a:r>
              <a:rPr lang="it-IT" altLang="it-IT" sz="2400" dirty="0">
                <a:latin typeface="Garamond" pitchFamily="18" charset="0"/>
              </a:rPr>
              <a:t>loro </a:t>
            </a:r>
            <a:r>
              <a:rPr lang="it-IT" altLang="it-IT" sz="2400" dirty="0" smtClean="0">
                <a:latin typeface="Garamond" pitchFamily="18" charset="0"/>
              </a:rPr>
              <a:t>sofferenza. </a:t>
            </a:r>
            <a:endParaRPr lang="it-IT" altLang="it-IT" sz="2400" dirty="0">
              <a:latin typeface="Garamond" pitchFamily="18" charset="0"/>
            </a:endParaRPr>
          </a:p>
          <a:p>
            <a:pPr>
              <a:spcBef>
                <a:spcPct val="50000"/>
              </a:spcBef>
            </a:pPr>
            <a:r>
              <a:rPr lang="it-IT" altLang="it-IT" sz="2400" dirty="0">
                <a:latin typeface="Garamond" pitchFamily="18" charset="0"/>
              </a:rPr>
              <a:t>              Nel </a:t>
            </a:r>
            <a:r>
              <a:rPr lang="it-IT" altLang="it-IT" sz="2400" u="sng" dirty="0">
                <a:effectLst>
                  <a:outerShdw blurRad="38100" dist="38100" dir="2700000" algn="tl">
                    <a:srgbClr val="000000">
                      <a:alpha val="43137"/>
                    </a:srgbClr>
                  </a:outerShdw>
                </a:effectLst>
                <a:latin typeface="Garamond" pitchFamily="18" charset="0"/>
              </a:rPr>
              <a:t>CYBERBULLISMO</a:t>
            </a:r>
          </a:p>
          <a:p>
            <a:pPr>
              <a:lnSpc>
                <a:spcPct val="50000"/>
              </a:lnSpc>
              <a:spcBef>
                <a:spcPct val="50000"/>
              </a:spcBef>
            </a:pPr>
            <a:r>
              <a:rPr lang="it-IT" altLang="it-IT" sz="2400" dirty="0">
                <a:latin typeface="Garamond" pitchFamily="18" charset="0"/>
              </a:rPr>
              <a:t>              </a:t>
            </a:r>
            <a:r>
              <a:rPr lang="it-IT" altLang="it-IT" sz="2400" dirty="0" smtClean="0">
                <a:latin typeface="Garamond" pitchFamily="18" charset="0"/>
              </a:rPr>
              <a:t> </a:t>
            </a:r>
            <a:r>
              <a:rPr lang="it-IT" altLang="it-IT" sz="2400" dirty="0">
                <a:latin typeface="Garamond" pitchFamily="18" charset="0"/>
              </a:rPr>
              <a:t>L’assenza di un </a:t>
            </a:r>
            <a:r>
              <a:rPr lang="it-IT" altLang="it-IT" sz="2400" b="1" u="sng" dirty="0">
                <a:latin typeface="Garamond" pitchFamily="18" charset="0"/>
              </a:rPr>
              <a:t>contatto reale </a:t>
            </a:r>
            <a:r>
              <a:rPr lang="it-IT" altLang="it-IT" sz="2400" dirty="0">
                <a:latin typeface="Garamond" pitchFamily="18" charset="0"/>
              </a:rPr>
              <a:t>tra il bullo e la vittima</a:t>
            </a:r>
          </a:p>
          <a:p>
            <a:pPr>
              <a:lnSpc>
                <a:spcPct val="50000"/>
              </a:lnSpc>
              <a:spcBef>
                <a:spcPct val="50000"/>
              </a:spcBef>
            </a:pPr>
            <a:r>
              <a:rPr lang="it-IT" altLang="it-IT" sz="2400" dirty="0">
                <a:latin typeface="Garamond" pitchFamily="18" charset="0"/>
              </a:rPr>
              <a:t>               </a:t>
            </a:r>
            <a:r>
              <a:rPr lang="it-IT" altLang="it-IT" sz="2400" dirty="0" smtClean="0">
                <a:latin typeface="Garamond" pitchFamily="18" charset="0"/>
              </a:rPr>
              <a:t>(</a:t>
            </a:r>
            <a:r>
              <a:rPr lang="it-IT" altLang="it-IT" sz="2400" dirty="0" err="1">
                <a:latin typeface="Garamond" pitchFamily="18" charset="0"/>
              </a:rPr>
              <a:t>lake</a:t>
            </a:r>
            <a:r>
              <a:rPr lang="it-IT" altLang="it-IT" sz="2400" dirty="0">
                <a:latin typeface="Garamond" pitchFamily="18" charset="0"/>
              </a:rPr>
              <a:t> face </a:t>
            </a:r>
            <a:r>
              <a:rPr lang="it-IT" altLang="it-IT" sz="2400" dirty="0" err="1">
                <a:latin typeface="Garamond" pitchFamily="18" charset="0"/>
              </a:rPr>
              <a:t>to</a:t>
            </a:r>
            <a:r>
              <a:rPr lang="it-IT" altLang="it-IT" sz="2400" dirty="0">
                <a:latin typeface="Garamond" pitchFamily="18" charset="0"/>
              </a:rPr>
              <a:t> face </a:t>
            </a:r>
            <a:r>
              <a:rPr lang="it-IT" altLang="it-IT" sz="2400" dirty="0" err="1">
                <a:latin typeface="Garamond" pitchFamily="18" charset="0"/>
              </a:rPr>
              <a:t>contact</a:t>
            </a:r>
            <a:r>
              <a:rPr lang="it-IT" altLang="it-IT" sz="2400" dirty="0">
                <a:latin typeface="Garamond" pitchFamily="18" charset="0"/>
              </a:rPr>
              <a:t>, </a:t>
            </a:r>
            <a:r>
              <a:rPr lang="it-IT" altLang="it-IT" sz="2400" dirty="0" err="1">
                <a:latin typeface="Garamond" pitchFamily="18" charset="0"/>
              </a:rPr>
              <a:t>Scheiner</a:t>
            </a:r>
            <a:r>
              <a:rPr lang="it-IT" altLang="it-IT" sz="2400" dirty="0">
                <a:latin typeface="Garamond" pitchFamily="18" charset="0"/>
              </a:rPr>
              <a:t>)  </a:t>
            </a:r>
            <a:endParaRPr lang="it-IT" altLang="it-IT" sz="2400" dirty="0" smtClean="0">
              <a:latin typeface="Garamond" pitchFamily="18" charset="0"/>
            </a:endParaRPr>
          </a:p>
          <a:p>
            <a:pPr>
              <a:lnSpc>
                <a:spcPct val="50000"/>
              </a:lnSpc>
              <a:spcBef>
                <a:spcPct val="50000"/>
              </a:spcBef>
            </a:pPr>
            <a:r>
              <a:rPr lang="it-IT" altLang="it-IT" sz="2400" dirty="0" smtClean="0">
                <a:latin typeface="Garamond" pitchFamily="18" charset="0"/>
              </a:rPr>
              <a:t>	   potrebbe </a:t>
            </a:r>
            <a:r>
              <a:rPr lang="it-IT" altLang="it-IT" sz="2400" dirty="0">
                <a:latin typeface="Garamond" pitchFamily="18" charset="0"/>
              </a:rPr>
              <a:t>facilitare la  </a:t>
            </a:r>
            <a:r>
              <a:rPr lang="it-IT" altLang="it-IT" sz="2400" dirty="0" smtClean="0">
                <a:latin typeface="Garamond" pitchFamily="18" charset="0"/>
              </a:rPr>
              <a:t>DEUMANIZZAZIONE.</a:t>
            </a:r>
            <a:r>
              <a:rPr lang="it-IT" altLang="it-IT" sz="2000" b="1" dirty="0" smtClean="0">
                <a:latin typeface="Garamond" pitchFamily="18" charset="0"/>
              </a:rPr>
              <a:t> </a:t>
            </a:r>
            <a:endParaRPr lang="it-IT" altLang="it-IT" sz="2000" b="1" dirty="0">
              <a:latin typeface="Garamond" pitchFamily="18" charset="0"/>
            </a:endParaRPr>
          </a:p>
          <a:p>
            <a:pPr>
              <a:spcBef>
                <a:spcPct val="50000"/>
              </a:spcBef>
            </a:pPr>
            <a:r>
              <a:rPr lang="it-IT" altLang="it-IT" sz="2400" dirty="0">
                <a:latin typeface="Garamond" pitchFamily="18" charset="0"/>
              </a:rPr>
              <a:t>      </a:t>
            </a:r>
          </a:p>
          <a:p>
            <a:pPr>
              <a:spcBef>
                <a:spcPct val="50000"/>
              </a:spcBef>
            </a:pPr>
            <a:r>
              <a:rPr lang="it-IT" altLang="it-IT" sz="2000" b="1" dirty="0">
                <a:latin typeface="Garamond" pitchFamily="18" charset="0"/>
              </a:rPr>
              <a:t>               </a:t>
            </a:r>
          </a:p>
        </p:txBody>
      </p:sp>
      <p:sp>
        <p:nvSpPr>
          <p:cNvPr id="4108" name="AutoShape 17"/>
          <p:cNvSpPr>
            <a:spLocks noChangeArrowheads="1"/>
          </p:cNvSpPr>
          <p:nvPr/>
        </p:nvSpPr>
        <p:spPr bwMode="auto">
          <a:xfrm>
            <a:off x="755576" y="2204864"/>
            <a:ext cx="935038" cy="287337"/>
          </a:xfrm>
          <a:prstGeom prst="rightArrow">
            <a:avLst>
              <a:gd name="adj1" fmla="val 50278"/>
              <a:gd name="adj2" fmla="val 93918"/>
            </a:avLst>
          </a:prstGeom>
          <a:solidFill>
            <a:schemeClr val="accent1"/>
          </a:solidFill>
          <a:ln w="9525">
            <a:solidFill>
              <a:schemeClr val="tx1"/>
            </a:solidFill>
            <a:miter lim="800000"/>
            <a:headEnd/>
            <a:tailEnd/>
          </a:ln>
        </p:spPr>
        <p:txBody>
          <a:bodyPr wrap="none" anchor="ctr"/>
          <a:lstStyle/>
          <a:p>
            <a:pPr algn="ctr"/>
            <a:endParaRPr lang="it-IT" altLang="it-IT"/>
          </a:p>
        </p:txBody>
      </p:sp>
      <p:sp>
        <p:nvSpPr>
          <p:cNvPr id="4109" name="AutoShape 18"/>
          <p:cNvSpPr>
            <a:spLocks noChangeArrowheads="1"/>
          </p:cNvSpPr>
          <p:nvPr/>
        </p:nvSpPr>
        <p:spPr bwMode="auto">
          <a:xfrm>
            <a:off x="755576" y="4941168"/>
            <a:ext cx="1008063" cy="287338"/>
          </a:xfrm>
          <a:prstGeom prst="rightArrow">
            <a:avLst>
              <a:gd name="adj1" fmla="val 50000"/>
              <a:gd name="adj2" fmla="val 87707"/>
            </a:avLst>
          </a:prstGeom>
          <a:solidFill>
            <a:schemeClr val="accent1"/>
          </a:solidFill>
          <a:ln w="9525">
            <a:solidFill>
              <a:schemeClr val="tx1"/>
            </a:solidFill>
            <a:miter lim="800000"/>
            <a:headEnd/>
            <a:tailEnd/>
          </a:ln>
        </p:spPr>
        <p:txBody>
          <a:bodyPr wrap="none" anchor="ctr"/>
          <a:lstStyle/>
          <a:p>
            <a:pPr algn="ctr"/>
            <a:endParaRPr lang="it-IT" altLang="it-IT"/>
          </a:p>
        </p:txBody>
      </p:sp>
      <p:sp>
        <p:nvSpPr>
          <p:cNvPr id="4110" name="AutoShape 20"/>
          <p:cNvSpPr>
            <a:spLocks noChangeArrowheads="1"/>
          </p:cNvSpPr>
          <p:nvPr/>
        </p:nvSpPr>
        <p:spPr bwMode="auto">
          <a:xfrm>
            <a:off x="7596336" y="5661248"/>
            <a:ext cx="1081087" cy="1008063"/>
          </a:xfrm>
          <a:prstGeom prst="curvedLeftArrow">
            <a:avLst>
              <a:gd name="adj1" fmla="val 17685"/>
              <a:gd name="adj2" fmla="val 40000"/>
              <a:gd name="adj3" fmla="val 35748"/>
            </a:avLst>
          </a:prstGeom>
          <a:solidFill>
            <a:schemeClr val="accent1"/>
          </a:solidFill>
          <a:ln w="9525">
            <a:solidFill>
              <a:schemeClr val="tx1"/>
            </a:solidFill>
            <a:miter lim="800000"/>
            <a:headEnd/>
            <a:tailEnd/>
          </a:ln>
        </p:spPr>
        <p:txBody>
          <a:bodyPr wrap="none" anchor="ctr"/>
          <a:lstStyle/>
          <a:p>
            <a:pPr algn="ctr"/>
            <a:endParaRPr lang="it-IT" alt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611560" y="176808"/>
            <a:ext cx="8001000" cy="1524000"/>
          </a:xfrm>
          <a:extLst>
            <a:ext uri="{909E8E84-426E-40DD-AFC4-6F175D3DCCD1}"/>
            <a:ext uri="{91240B29-F687-4F45-9708-019B960494DF}"/>
          </a:extLst>
        </p:spPr>
        <p:txBody>
          <a:bodyPr lIns="45720" tIns="0" rIns="45720" bIns="0" anchor="b">
            <a:normAutofit fontScale="90000"/>
          </a:bodyPr>
          <a:lstStyle/>
          <a:p>
            <a:pPr algn="ctr" eaLnBrk="1" fontAlgn="auto" hangingPunct="1">
              <a:spcAft>
                <a:spcPts val="0"/>
              </a:spcAft>
              <a:defRPr/>
            </a:pPr>
            <a:r>
              <a:rPr lang="it-IT" sz="2400" b="1" i="1" kern="1200" cap="all" dirty="0" smtClean="0">
                <a:ln w="500">
                  <a:solidFill>
                    <a:schemeClr val="tx2">
                      <a:shade val="20000"/>
                      <a:satMod val="120000"/>
                    </a:schemeClr>
                  </a:solidFill>
                </a:ln>
                <a:solidFill>
                  <a:srgbClr val="FFFF00"/>
                </a:solidFill>
              </a:rPr>
              <a:t/>
            </a:r>
            <a:br>
              <a:rPr lang="it-IT" sz="2400" b="1" i="1" kern="1200" cap="all" dirty="0" smtClean="0">
                <a:ln w="500">
                  <a:solidFill>
                    <a:schemeClr val="tx2">
                      <a:shade val="20000"/>
                      <a:satMod val="120000"/>
                    </a:schemeClr>
                  </a:solidFill>
                </a:ln>
                <a:solidFill>
                  <a:srgbClr val="FFFF00"/>
                </a:solidFill>
              </a:rPr>
            </a:br>
            <a:r>
              <a:rPr lang="it-IT" sz="2700" b="1" dirty="0" smtClean="0">
                <a:solidFill>
                  <a:srgbClr val="3366FF"/>
                </a:solidFill>
                <a:latin typeface="+mn-lt"/>
                <a:ea typeface="+mn-ea"/>
                <a:cs typeface="+mn-cs"/>
              </a:rPr>
              <a:t>RIPETITIVITA’ O </a:t>
            </a:r>
            <a:br>
              <a:rPr lang="it-IT" sz="2700" b="1" dirty="0" smtClean="0">
                <a:solidFill>
                  <a:srgbClr val="3366FF"/>
                </a:solidFill>
                <a:latin typeface="+mn-lt"/>
                <a:ea typeface="+mn-ea"/>
                <a:cs typeface="+mn-cs"/>
              </a:rPr>
            </a:br>
            <a:r>
              <a:rPr lang="it-IT" sz="2700" b="1" dirty="0" smtClean="0">
                <a:solidFill>
                  <a:srgbClr val="3366FF"/>
                </a:solidFill>
                <a:latin typeface="+mn-lt"/>
                <a:ea typeface="+mn-ea"/>
                <a:cs typeface="+mn-cs"/>
              </a:rPr>
              <a:t>REITERAZIONE DELL’AGGRESSIONE</a:t>
            </a:r>
            <a:r>
              <a:rPr lang="it-IT" sz="2700" dirty="0" smtClean="0">
                <a:solidFill>
                  <a:srgbClr val="3366FF"/>
                </a:solidFill>
                <a:latin typeface="+mn-lt"/>
                <a:ea typeface="+mn-ea"/>
                <a:cs typeface="+mn-cs"/>
              </a:rPr>
              <a:t/>
            </a:r>
            <a:br>
              <a:rPr lang="it-IT" sz="2700" dirty="0" smtClean="0">
                <a:solidFill>
                  <a:srgbClr val="3366FF"/>
                </a:solidFill>
                <a:latin typeface="+mn-lt"/>
                <a:ea typeface="+mn-ea"/>
                <a:cs typeface="+mn-cs"/>
              </a:rPr>
            </a:br>
            <a:endParaRPr lang="it-IT" sz="2700" dirty="0" smtClean="0">
              <a:solidFill>
                <a:srgbClr val="3366FF"/>
              </a:solidFill>
              <a:latin typeface="+mn-lt"/>
              <a:ea typeface="+mn-ea"/>
              <a:cs typeface="+mn-cs"/>
            </a:endParaRPr>
          </a:p>
        </p:txBody>
      </p:sp>
      <p:sp>
        <p:nvSpPr>
          <p:cNvPr id="182275" name="Rectangle 3"/>
          <p:cNvSpPr>
            <a:spLocks noGrp="1" noChangeArrowheads="1"/>
          </p:cNvSpPr>
          <p:nvPr>
            <p:ph idx="4294967295"/>
          </p:nvPr>
        </p:nvSpPr>
        <p:spPr>
          <a:xfrm>
            <a:off x="395536" y="1554757"/>
            <a:ext cx="8280920" cy="5114603"/>
          </a:xfrm>
        </p:spPr>
        <p:txBody>
          <a:bodyPr>
            <a:normAutofit fontScale="70000" lnSpcReduction="20000"/>
          </a:bodyPr>
          <a:lstStyle/>
          <a:p>
            <a:pPr marL="273050" indent="-273050" algn="just" eaLnBrk="1" hangingPunct="1">
              <a:lnSpc>
                <a:spcPct val="160000"/>
              </a:lnSpc>
              <a:buFont typeface="Wingdings" pitchFamily="2" charset="2"/>
              <a:buNone/>
              <a:defRPr/>
            </a:pPr>
            <a:r>
              <a:rPr lang="it-IT" sz="2600" dirty="0" smtClean="0">
                <a:solidFill>
                  <a:srgbClr val="3366FF"/>
                </a:solidFill>
              </a:rPr>
              <a:t>	</a:t>
            </a:r>
            <a:r>
              <a:rPr lang="it-IT" sz="2600" b="1" dirty="0" smtClean="0">
                <a:solidFill>
                  <a:schemeClr val="accent1">
                    <a:lumMod val="50000"/>
                  </a:schemeClr>
                </a:solidFill>
                <a:latin typeface="+mj-lt"/>
              </a:rPr>
              <a:t>UN SOLO EPISODIO</a:t>
            </a:r>
            <a:r>
              <a:rPr lang="it-IT" sz="2600" dirty="0" smtClean="0">
                <a:solidFill>
                  <a:schemeClr val="accent1">
                    <a:lumMod val="50000"/>
                  </a:schemeClr>
                </a:solidFill>
                <a:latin typeface="+mj-lt"/>
              </a:rPr>
              <a:t>, divulgato a migliaia di astanti, ad esempio la pubblicazione di un video su </a:t>
            </a:r>
            <a:r>
              <a:rPr lang="it-IT" sz="2600" dirty="0" err="1" smtClean="0">
                <a:solidFill>
                  <a:schemeClr val="accent1">
                    <a:lumMod val="50000"/>
                  </a:schemeClr>
                </a:solidFill>
                <a:latin typeface="+mj-lt"/>
              </a:rPr>
              <a:t>YouTube</a:t>
            </a:r>
            <a:r>
              <a:rPr lang="it-IT" sz="2600" dirty="0" smtClean="0">
                <a:solidFill>
                  <a:schemeClr val="accent1">
                    <a:lumMod val="50000"/>
                  </a:schemeClr>
                </a:solidFill>
                <a:latin typeface="+mj-lt"/>
              </a:rPr>
              <a:t>, può arrecare un potenziale </a:t>
            </a:r>
            <a:r>
              <a:rPr lang="it-IT" sz="2600" b="1" u="sng" dirty="0" smtClean="0">
                <a:solidFill>
                  <a:schemeClr val="accent1">
                    <a:lumMod val="50000"/>
                  </a:schemeClr>
                </a:solidFill>
                <a:latin typeface="+mj-lt"/>
              </a:rPr>
              <a:t>danno alla vittima </a:t>
            </a:r>
            <a:r>
              <a:rPr lang="it-IT" sz="2600" dirty="0" smtClean="0">
                <a:solidFill>
                  <a:schemeClr val="accent1">
                    <a:lumMod val="50000"/>
                  </a:schemeClr>
                </a:solidFill>
                <a:latin typeface="+mj-lt"/>
              </a:rPr>
              <a:t>anche senza la sua ripetizione nel tempo; il video è sempre disponibile, può essere visto da migliaia di persone in tempi diversi. Lo stesso contenuto offensivo divulgato da un bullo può essere diffuso a cascata tra i riceventi, eventualmente anche non implicati nella relazione bullo-vittima. </a:t>
            </a:r>
          </a:p>
          <a:p>
            <a:pPr marL="273050" indent="-273050" algn="just" eaLnBrk="1" hangingPunct="1">
              <a:lnSpc>
                <a:spcPct val="160000"/>
              </a:lnSpc>
              <a:buFont typeface="Wingdings" pitchFamily="2" charset="2"/>
              <a:buNone/>
              <a:defRPr/>
            </a:pPr>
            <a:r>
              <a:rPr lang="it-IT" sz="3400" b="1" dirty="0" smtClean="0">
                <a:solidFill>
                  <a:schemeClr val="accent1">
                    <a:lumMod val="50000"/>
                  </a:schemeClr>
                </a:solidFill>
                <a:latin typeface="+mj-lt"/>
              </a:rPr>
              <a:t>ATTENZONE!</a:t>
            </a:r>
          </a:p>
          <a:p>
            <a:pPr marL="273050" indent="-273050" algn="just" eaLnBrk="1" hangingPunct="1">
              <a:lnSpc>
                <a:spcPct val="160000"/>
              </a:lnSpc>
              <a:defRPr/>
            </a:pPr>
            <a:r>
              <a:rPr lang="it-IT" sz="2600" dirty="0" smtClean="0">
                <a:solidFill>
                  <a:schemeClr val="accent1">
                    <a:lumMod val="50000"/>
                  </a:schemeClr>
                </a:solidFill>
                <a:latin typeface="+mj-lt"/>
              </a:rPr>
              <a:t>Non è quindi necessario, che l’atto offensivo venga ripetuto dallo stesso aggressore nel tempo.</a:t>
            </a:r>
          </a:p>
          <a:p>
            <a:pPr marL="273050" indent="-273050" algn="just" eaLnBrk="1" hangingPunct="1">
              <a:lnSpc>
                <a:spcPct val="160000"/>
              </a:lnSpc>
              <a:defRPr/>
            </a:pPr>
            <a:r>
              <a:rPr lang="it-IT" sz="2600" dirty="0" smtClean="0">
                <a:solidFill>
                  <a:schemeClr val="accent1">
                    <a:lumMod val="50000"/>
                  </a:schemeClr>
                </a:solidFill>
                <a:latin typeface="+mj-lt"/>
              </a:rPr>
              <a:t>una vasta platea di spettatori potrà comunque </a:t>
            </a:r>
            <a:r>
              <a:rPr lang="it-IT" sz="2600" b="1" u="sng" dirty="0" smtClean="0">
                <a:solidFill>
                  <a:schemeClr val="accent1">
                    <a:lumMod val="50000"/>
                  </a:schemeClr>
                </a:solidFill>
                <a:latin typeface="+mj-lt"/>
              </a:rPr>
              <a:t>amplificare</a:t>
            </a:r>
            <a:r>
              <a:rPr lang="it-IT" sz="2600" dirty="0" smtClean="0">
                <a:solidFill>
                  <a:schemeClr val="accent1">
                    <a:lumMod val="50000"/>
                  </a:schemeClr>
                </a:solidFill>
                <a:latin typeface="+mj-lt"/>
              </a:rPr>
              <a:t> l’effetto </a:t>
            </a:r>
            <a:r>
              <a:rPr lang="it-IT" sz="2600" b="1" u="sng" dirty="0" smtClean="0">
                <a:solidFill>
                  <a:schemeClr val="accent1">
                    <a:lumMod val="50000"/>
                  </a:schemeClr>
                </a:solidFill>
                <a:latin typeface="+mj-lt"/>
              </a:rPr>
              <a:t>dell’aggressione</a:t>
            </a:r>
            <a:r>
              <a:rPr lang="it-IT" sz="2600" dirty="0" smtClean="0">
                <a:solidFill>
                  <a:schemeClr val="accent1">
                    <a:lumMod val="50000"/>
                  </a:schemeClr>
                </a:solidFill>
                <a:latin typeface="+mj-lt"/>
              </a:rPr>
              <a:t>, con risultati devastanti per la vittima (vedi incidenza di suicidi).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a:xfrm>
            <a:off x="1043608" y="138336"/>
            <a:ext cx="7239000" cy="1058416"/>
          </a:xfrm>
          <a:extLst>
            <a:ext uri="{909E8E84-426E-40DD-AFC4-6F175D3DCCD1}"/>
            <a:ext uri="{91240B29-F687-4F45-9708-019B960494DF}"/>
          </a:extLst>
        </p:spPr>
        <p:txBody>
          <a:bodyPr lIns="45720" tIns="0" rIns="45720" bIns="0" anchor="b">
            <a:normAutofit/>
          </a:bodyPr>
          <a:lstStyle/>
          <a:p>
            <a:pPr algn="ctr" eaLnBrk="1" fontAlgn="auto" hangingPunct="1">
              <a:spcAft>
                <a:spcPts val="0"/>
              </a:spcAft>
              <a:defRPr/>
            </a:pPr>
            <a:r>
              <a:rPr lang="it-IT" sz="3200" b="1" dirty="0" smtClean="0">
                <a:solidFill>
                  <a:schemeClr val="accent1">
                    <a:lumMod val="75000"/>
                  </a:schemeClr>
                </a:solidFill>
                <a:latin typeface="+mn-lt"/>
                <a:ea typeface="+mn-ea"/>
                <a:cs typeface="+mn-cs"/>
              </a:rPr>
              <a:t>POLI - VITTIMIZZAZIONE</a:t>
            </a:r>
          </a:p>
        </p:txBody>
      </p:sp>
      <p:sp>
        <p:nvSpPr>
          <p:cNvPr id="187395" name="Rectangle 3"/>
          <p:cNvSpPr>
            <a:spLocks noGrp="1" noChangeArrowheads="1"/>
          </p:cNvSpPr>
          <p:nvPr>
            <p:ph idx="4294967295"/>
          </p:nvPr>
        </p:nvSpPr>
        <p:spPr>
          <a:xfrm>
            <a:off x="323528" y="1295400"/>
            <a:ext cx="8496944" cy="5562600"/>
          </a:xfrm>
        </p:spPr>
        <p:txBody>
          <a:bodyPr>
            <a:normAutofit/>
          </a:bodyPr>
          <a:lstStyle/>
          <a:p>
            <a:pPr marL="273050" indent="-273050" algn="just" eaLnBrk="1" hangingPunct="1">
              <a:lnSpc>
                <a:spcPct val="80000"/>
              </a:lnSpc>
              <a:defRPr/>
            </a:pPr>
            <a:r>
              <a:rPr lang="it-IT" sz="2600" dirty="0" smtClean="0">
                <a:solidFill>
                  <a:srgbClr val="404040"/>
                </a:solidFill>
                <a:latin typeface="+mj-lt"/>
              </a:rPr>
              <a:t>Concetto usato per definire adolescenti che riportano di aver subito più tipi di vittimizzazione (abuso sessuale, abuso fisico, bullismo, violenza domestica) (</a:t>
            </a:r>
            <a:r>
              <a:rPr lang="it-IT" sz="2600" dirty="0" err="1" smtClean="0">
                <a:solidFill>
                  <a:srgbClr val="404040"/>
                </a:solidFill>
                <a:latin typeface="+mj-lt"/>
              </a:rPr>
              <a:t>Finkelhor</a:t>
            </a:r>
            <a:r>
              <a:rPr lang="it-IT" sz="2600" dirty="0" smtClean="0">
                <a:solidFill>
                  <a:srgbClr val="404040"/>
                </a:solidFill>
                <a:latin typeface="+mj-lt"/>
              </a:rPr>
              <a:t>, </a:t>
            </a:r>
            <a:r>
              <a:rPr lang="it-IT" sz="2600" dirty="0" err="1" smtClean="0">
                <a:solidFill>
                  <a:srgbClr val="404040"/>
                </a:solidFill>
                <a:latin typeface="+mj-lt"/>
              </a:rPr>
              <a:t>Ormrod</a:t>
            </a:r>
            <a:r>
              <a:rPr lang="it-IT" sz="2600" dirty="0" smtClean="0">
                <a:solidFill>
                  <a:srgbClr val="404040"/>
                </a:solidFill>
                <a:latin typeface="+mj-lt"/>
              </a:rPr>
              <a:t>, e Turner, 2007). </a:t>
            </a:r>
          </a:p>
          <a:p>
            <a:pPr marL="273050" indent="-273050" algn="just" eaLnBrk="1" hangingPunct="1">
              <a:lnSpc>
                <a:spcPct val="80000"/>
              </a:lnSpc>
              <a:buFontTx/>
              <a:buNone/>
              <a:defRPr/>
            </a:pPr>
            <a:r>
              <a:rPr lang="it-IT" sz="2600" dirty="0" smtClean="0">
                <a:solidFill>
                  <a:srgbClr val="404040"/>
                </a:solidFill>
                <a:latin typeface="+mj-lt"/>
              </a:rPr>
              <a:t>	Generalmente </a:t>
            </a:r>
            <a:r>
              <a:rPr lang="it-IT" sz="2600" dirty="0" smtClean="0">
                <a:solidFill>
                  <a:srgbClr val="3366FF"/>
                </a:solidFill>
                <a:latin typeface="+mj-lt"/>
              </a:rPr>
              <a:t>chi riporta di aver subito aggressioni online ha subito almeno un tipo di violenza offline </a:t>
            </a:r>
            <a:r>
              <a:rPr lang="it-IT" sz="2600" dirty="0" smtClean="0">
                <a:solidFill>
                  <a:srgbClr val="404040"/>
                </a:solidFill>
                <a:latin typeface="+mj-lt"/>
              </a:rPr>
              <a:t>(</a:t>
            </a:r>
            <a:r>
              <a:rPr lang="it-IT" sz="2600" dirty="0" err="1" smtClean="0">
                <a:solidFill>
                  <a:srgbClr val="404040"/>
                </a:solidFill>
                <a:latin typeface="+mj-lt"/>
              </a:rPr>
              <a:t>Mitchell</a:t>
            </a:r>
            <a:r>
              <a:rPr lang="it-IT" sz="2600" dirty="0" smtClean="0">
                <a:solidFill>
                  <a:srgbClr val="404040"/>
                </a:solidFill>
                <a:latin typeface="+mj-lt"/>
              </a:rPr>
              <a:t> </a:t>
            </a:r>
            <a:r>
              <a:rPr lang="it-IT" sz="2600" dirty="0" err="1" smtClean="0">
                <a:solidFill>
                  <a:srgbClr val="404040"/>
                </a:solidFill>
                <a:latin typeface="+mj-lt"/>
              </a:rPr>
              <a:t>et</a:t>
            </a:r>
            <a:r>
              <a:rPr lang="it-IT" sz="2600" dirty="0" smtClean="0">
                <a:solidFill>
                  <a:srgbClr val="404040"/>
                </a:solidFill>
                <a:latin typeface="+mj-lt"/>
              </a:rPr>
              <a:t> al. 2008). </a:t>
            </a:r>
          </a:p>
          <a:p>
            <a:pPr marL="273050" indent="-273050" algn="just" eaLnBrk="1" hangingPunct="1">
              <a:lnSpc>
                <a:spcPct val="80000"/>
              </a:lnSpc>
              <a:buFontTx/>
              <a:buNone/>
              <a:defRPr/>
            </a:pPr>
            <a:r>
              <a:rPr lang="it-IT" sz="2600" dirty="0" smtClean="0">
                <a:solidFill>
                  <a:srgbClr val="404040"/>
                </a:solidFill>
                <a:latin typeface="+mj-lt"/>
              </a:rPr>
              <a:t>	La  violenza subita </a:t>
            </a:r>
            <a:r>
              <a:rPr lang="it-IT" sz="2600" i="1" dirty="0" smtClean="0">
                <a:solidFill>
                  <a:srgbClr val="404040"/>
                </a:solidFill>
                <a:latin typeface="+mj-lt"/>
              </a:rPr>
              <a:t>online</a:t>
            </a:r>
            <a:r>
              <a:rPr lang="it-IT" sz="2600" dirty="0" smtClean="0">
                <a:solidFill>
                  <a:srgbClr val="404040"/>
                </a:solidFill>
                <a:latin typeface="+mj-lt"/>
              </a:rPr>
              <a:t> può quindi aggiungersi ad un insieme di esperienze traumatiche e aggravare in maniera esponenziale il rischio al benessere psicologico dei ragazzi. </a:t>
            </a:r>
          </a:p>
          <a:p>
            <a:pPr marL="273050" indent="-273050" algn="just" eaLnBrk="1" hangingPunct="1">
              <a:lnSpc>
                <a:spcPct val="80000"/>
              </a:lnSpc>
              <a:defRPr/>
            </a:pPr>
            <a:endParaRPr lang="it-IT" sz="2600" dirty="0" smtClean="0">
              <a:solidFill>
                <a:srgbClr val="404040"/>
              </a:solidFill>
              <a:latin typeface="+mj-lt"/>
            </a:endParaRPr>
          </a:p>
          <a:p>
            <a:pPr marL="273050" indent="-273050" algn="just" eaLnBrk="1" hangingPunct="1">
              <a:lnSpc>
                <a:spcPct val="80000"/>
              </a:lnSpc>
              <a:defRPr/>
            </a:pPr>
            <a:r>
              <a:rPr lang="it-IT" sz="2600" dirty="0" smtClean="0">
                <a:solidFill>
                  <a:srgbClr val="404040"/>
                </a:solidFill>
                <a:latin typeface="+mj-lt"/>
              </a:rPr>
              <a:t>La loro grande </a:t>
            </a:r>
            <a:r>
              <a:rPr lang="it-IT" sz="2600" b="1" u="sng" dirty="0" smtClean="0">
                <a:solidFill>
                  <a:srgbClr val="3366FF"/>
                </a:solidFill>
                <a:latin typeface="+mj-lt"/>
              </a:rPr>
              <a:t>VULNERABILITÀ</a:t>
            </a:r>
            <a:r>
              <a:rPr lang="it-IT" sz="2600" dirty="0" smtClean="0">
                <a:solidFill>
                  <a:srgbClr val="404040"/>
                </a:solidFill>
                <a:latin typeface="+mj-lt"/>
              </a:rPr>
              <a:t> è un dato estremamente importante di cui si deve tener conto quando si progettano interventi di aiuto (</a:t>
            </a:r>
            <a:r>
              <a:rPr lang="it-IT" sz="2600" dirty="0" err="1" smtClean="0">
                <a:solidFill>
                  <a:srgbClr val="404040"/>
                </a:solidFill>
                <a:latin typeface="+mj-lt"/>
              </a:rPr>
              <a:t>Mitchell</a:t>
            </a:r>
            <a:r>
              <a:rPr lang="it-IT" sz="2600" dirty="0" smtClean="0">
                <a:solidFill>
                  <a:srgbClr val="404040"/>
                </a:solidFill>
                <a:latin typeface="+mj-lt"/>
              </a:rPr>
              <a:t> </a:t>
            </a:r>
            <a:r>
              <a:rPr lang="it-IT" sz="2600" dirty="0" err="1" smtClean="0">
                <a:solidFill>
                  <a:srgbClr val="404040"/>
                </a:solidFill>
                <a:latin typeface="+mj-lt"/>
              </a:rPr>
              <a:t>et</a:t>
            </a:r>
            <a:r>
              <a:rPr lang="it-IT" sz="2600" dirty="0" smtClean="0">
                <a:solidFill>
                  <a:srgbClr val="404040"/>
                </a:solidFill>
                <a:latin typeface="+mj-lt"/>
              </a:rPr>
              <a:t> al., </a:t>
            </a:r>
            <a:r>
              <a:rPr lang="it-IT" sz="2600" dirty="0" err="1" smtClean="0">
                <a:solidFill>
                  <a:srgbClr val="404040"/>
                </a:solidFill>
                <a:latin typeface="+mj-lt"/>
              </a:rPr>
              <a:t>ibid</a:t>
            </a:r>
            <a:r>
              <a:rPr lang="it-IT" sz="2600" dirty="0" smtClean="0">
                <a:solidFill>
                  <a:srgbClr val="404040"/>
                </a:solidFill>
                <a:latin typeface="+mj-lt"/>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899592" y="548680"/>
            <a:ext cx="7239000" cy="838200"/>
          </a:xfrm>
          <a:extLst>
            <a:ext uri="{909E8E84-426E-40DD-AFC4-6F175D3DCCD1}"/>
            <a:ext uri="{91240B29-F687-4F45-9708-019B960494DF}"/>
          </a:extLst>
        </p:spPr>
        <p:txBody>
          <a:bodyPr lIns="45720" tIns="0" rIns="45720" bIns="0" anchor="b">
            <a:normAutofit/>
          </a:bodyPr>
          <a:lstStyle/>
          <a:p>
            <a:pPr algn="ctr" eaLnBrk="1" fontAlgn="auto" hangingPunct="1">
              <a:spcAft>
                <a:spcPts val="0"/>
              </a:spcAft>
              <a:defRPr/>
            </a:pPr>
            <a:r>
              <a:rPr lang="it-IT" sz="3200" dirty="0" smtClean="0">
                <a:solidFill>
                  <a:srgbClr val="3366FF"/>
                </a:solidFill>
                <a:latin typeface="+mn-lt"/>
                <a:ea typeface="+mn-ea"/>
                <a:cs typeface="+mn-cs"/>
              </a:rPr>
              <a:t>TRASPOSIZIONE </a:t>
            </a:r>
            <a:r>
              <a:rPr lang="it-IT" sz="3200" dirty="0" err="1" smtClean="0">
                <a:solidFill>
                  <a:srgbClr val="3366FF"/>
                </a:solidFill>
                <a:latin typeface="+mn-lt"/>
                <a:ea typeface="+mn-ea"/>
                <a:cs typeface="+mn-cs"/>
              </a:rPr>
              <a:t>DI</a:t>
            </a:r>
            <a:r>
              <a:rPr lang="it-IT" sz="3200" dirty="0" smtClean="0">
                <a:solidFill>
                  <a:srgbClr val="3366FF"/>
                </a:solidFill>
                <a:latin typeface="+mn-lt"/>
                <a:ea typeface="+mn-ea"/>
                <a:cs typeface="+mn-cs"/>
              </a:rPr>
              <a:t> RUOLI ?</a:t>
            </a:r>
          </a:p>
        </p:txBody>
      </p:sp>
      <p:sp>
        <p:nvSpPr>
          <p:cNvPr id="189443" name="Rectangle 3"/>
          <p:cNvSpPr>
            <a:spLocks noGrp="1" noChangeArrowheads="1"/>
          </p:cNvSpPr>
          <p:nvPr>
            <p:ph idx="4294967295"/>
          </p:nvPr>
        </p:nvSpPr>
        <p:spPr>
          <a:xfrm>
            <a:off x="467544" y="1844824"/>
            <a:ext cx="8229600" cy="4525963"/>
          </a:xfrm>
        </p:spPr>
        <p:txBody>
          <a:bodyPr>
            <a:normAutofit lnSpcReduction="10000"/>
          </a:bodyPr>
          <a:lstStyle/>
          <a:p>
            <a:pPr marL="273050" indent="-273050" algn="ctr" eaLnBrk="1" hangingPunct="1">
              <a:lnSpc>
                <a:spcPct val="90000"/>
              </a:lnSpc>
              <a:buFontTx/>
              <a:buNone/>
              <a:defRPr/>
            </a:pPr>
            <a:r>
              <a:rPr lang="it-IT" sz="2600" dirty="0" smtClean="0">
                <a:solidFill>
                  <a:srgbClr val="3366FF"/>
                </a:solidFill>
              </a:rPr>
              <a:t>C’è una trasposizione tra ruoli </a:t>
            </a:r>
          </a:p>
          <a:p>
            <a:pPr marL="273050" indent="-273050" algn="ctr" eaLnBrk="1" hangingPunct="1">
              <a:lnSpc>
                <a:spcPct val="90000"/>
              </a:lnSpc>
              <a:buFontTx/>
              <a:buNone/>
              <a:defRPr/>
            </a:pPr>
            <a:r>
              <a:rPr lang="it-IT" sz="2600" dirty="0" smtClean="0">
                <a:solidFill>
                  <a:srgbClr val="3366FF"/>
                </a:solidFill>
              </a:rPr>
              <a:t>bullismo tradizionale e bullismo elettronico?</a:t>
            </a:r>
          </a:p>
          <a:p>
            <a:pPr marL="273050" indent="-273050" algn="just" eaLnBrk="1" hangingPunct="1">
              <a:lnSpc>
                <a:spcPct val="90000"/>
              </a:lnSpc>
              <a:buFontTx/>
              <a:buNone/>
              <a:defRPr/>
            </a:pPr>
            <a:endParaRPr lang="it-IT" sz="2600" dirty="0" smtClean="0"/>
          </a:p>
          <a:p>
            <a:pPr marL="273050" indent="-273050" algn="just" eaLnBrk="1" hangingPunct="1">
              <a:lnSpc>
                <a:spcPct val="90000"/>
              </a:lnSpc>
              <a:defRPr/>
            </a:pPr>
            <a:r>
              <a:rPr lang="it-IT" sz="2600" dirty="0" smtClean="0">
                <a:solidFill>
                  <a:srgbClr val="262626"/>
                </a:solidFill>
              </a:rPr>
              <a:t>Lo studio di </a:t>
            </a:r>
            <a:r>
              <a:rPr lang="it-IT" sz="2600" dirty="0" err="1" smtClean="0">
                <a:solidFill>
                  <a:srgbClr val="262626"/>
                </a:solidFill>
              </a:rPr>
              <a:t>Ybarra</a:t>
            </a:r>
            <a:r>
              <a:rPr lang="it-IT" sz="2600" dirty="0" smtClean="0">
                <a:solidFill>
                  <a:srgbClr val="262626"/>
                </a:solidFill>
              </a:rPr>
              <a:t> e </a:t>
            </a:r>
            <a:r>
              <a:rPr lang="it-IT" sz="2600" dirty="0" err="1" smtClean="0">
                <a:solidFill>
                  <a:srgbClr val="262626"/>
                </a:solidFill>
              </a:rPr>
              <a:t>Mitchell</a:t>
            </a:r>
            <a:r>
              <a:rPr lang="it-IT" sz="2600" dirty="0" smtClean="0">
                <a:solidFill>
                  <a:srgbClr val="262626"/>
                </a:solidFill>
              </a:rPr>
              <a:t> (2004) segnala che chi è </a:t>
            </a:r>
            <a:r>
              <a:rPr lang="it-IT" sz="2600" dirty="0" smtClean="0">
                <a:solidFill>
                  <a:srgbClr val="404040"/>
                </a:solidFill>
              </a:rPr>
              <a:t>stato</a:t>
            </a:r>
            <a:r>
              <a:rPr lang="it-IT" sz="2600" dirty="0" smtClean="0">
                <a:solidFill>
                  <a:srgbClr val="3366FF"/>
                </a:solidFill>
              </a:rPr>
              <a:t> vittima </a:t>
            </a:r>
            <a:r>
              <a:rPr lang="it-IT" sz="2600" dirty="0" smtClean="0">
                <a:solidFill>
                  <a:srgbClr val="262626"/>
                </a:solidFill>
              </a:rPr>
              <a:t>di bullismo </a:t>
            </a:r>
            <a:r>
              <a:rPr lang="it-IT" sz="2600" i="1" u="sng" dirty="0" smtClean="0">
                <a:solidFill>
                  <a:srgbClr val="262626"/>
                </a:solidFill>
              </a:rPr>
              <a:t>offline</a:t>
            </a:r>
            <a:r>
              <a:rPr lang="it-IT" sz="2600" dirty="0" smtClean="0">
                <a:solidFill>
                  <a:srgbClr val="262626"/>
                </a:solidFill>
              </a:rPr>
              <a:t> può </a:t>
            </a:r>
            <a:r>
              <a:rPr lang="it-IT" sz="2600" dirty="0" smtClean="0">
                <a:solidFill>
                  <a:srgbClr val="404040"/>
                </a:solidFill>
              </a:rPr>
              <a:t>diventare</a:t>
            </a:r>
            <a:r>
              <a:rPr lang="it-IT" sz="2600" dirty="0" smtClean="0">
                <a:solidFill>
                  <a:srgbClr val="3366FF"/>
                </a:solidFill>
              </a:rPr>
              <a:t> aggressore </a:t>
            </a:r>
            <a:r>
              <a:rPr lang="it-IT" sz="2600" i="1" u="sng" dirty="0" smtClean="0">
                <a:solidFill>
                  <a:srgbClr val="262626"/>
                </a:solidFill>
              </a:rPr>
              <a:t>on-line</a:t>
            </a:r>
            <a:r>
              <a:rPr lang="it-IT" sz="2600" dirty="0" smtClean="0">
                <a:solidFill>
                  <a:srgbClr val="262626"/>
                </a:solidFill>
              </a:rPr>
              <a:t>, invertendo il ruolo nei due contesti, forse spinto dall’anonimato e dal desiderio di vendetta. </a:t>
            </a:r>
          </a:p>
          <a:p>
            <a:pPr marL="273050" indent="-273050" algn="just" eaLnBrk="1" hangingPunct="1">
              <a:lnSpc>
                <a:spcPct val="90000"/>
              </a:lnSpc>
              <a:defRPr/>
            </a:pPr>
            <a:endParaRPr lang="it-IT" sz="2600" dirty="0" smtClean="0">
              <a:solidFill>
                <a:srgbClr val="262626"/>
              </a:solidFill>
            </a:endParaRPr>
          </a:p>
          <a:p>
            <a:pPr marL="273050" indent="-273050" algn="just" eaLnBrk="1" hangingPunct="1">
              <a:lnSpc>
                <a:spcPct val="90000"/>
              </a:lnSpc>
              <a:defRPr/>
            </a:pPr>
            <a:r>
              <a:rPr lang="it-IT" sz="2600" dirty="0" smtClean="0">
                <a:solidFill>
                  <a:srgbClr val="262626"/>
                </a:solidFill>
              </a:rPr>
              <a:t>Un’inversione di ruoli, ma nella direzione opposta, viene riportata anche da </a:t>
            </a:r>
            <a:r>
              <a:rPr lang="it-IT" sz="2600" dirty="0" err="1" smtClean="0">
                <a:solidFill>
                  <a:srgbClr val="262626"/>
                </a:solidFill>
              </a:rPr>
              <a:t>Raskauskas</a:t>
            </a:r>
            <a:r>
              <a:rPr lang="it-IT" sz="2600" dirty="0" smtClean="0">
                <a:solidFill>
                  <a:srgbClr val="262626"/>
                </a:solidFill>
              </a:rPr>
              <a:t> e </a:t>
            </a:r>
            <a:r>
              <a:rPr lang="it-IT" sz="2600" dirty="0" err="1" smtClean="0">
                <a:solidFill>
                  <a:srgbClr val="262626"/>
                </a:solidFill>
              </a:rPr>
              <a:t>Stoltz</a:t>
            </a:r>
            <a:r>
              <a:rPr lang="it-IT" sz="2600" dirty="0" smtClean="0">
                <a:solidFill>
                  <a:srgbClr val="262626"/>
                </a:solidFill>
              </a:rPr>
              <a:t> (2008). Le vittime di bullismo elettronico sono, con maggiore probabilità, bulli nel contesto tradizionale.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763688" y="476672"/>
            <a:ext cx="8229600" cy="1143000"/>
          </a:xfrm>
        </p:spPr>
        <p:txBody>
          <a:bodyPr/>
          <a:lstStyle/>
          <a:p>
            <a:pPr eaLnBrk="1" hangingPunct="1"/>
            <a:r>
              <a:rPr lang="it-IT" altLang="it-IT" dirty="0" smtClean="0">
                <a:solidFill>
                  <a:srgbClr val="0070C0"/>
                </a:solidFill>
              </a:rPr>
              <a:t>Quanto è diffuso?</a:t>
            </a:r>
          </a:p>
        </p:txBody>
      </p:sp>
      <p:sp>
        <p:nvSpPr>
          <p:cNvPr id="10243" name="Rectangle 3"/>
          <p:cNvSpPr>
            <a:spLocks noGrp="1" noChangeArrowheads="1"/>
          </p:cNvSpPr>
          <p:nvPr>
            <p:ph type="body" idx="4294967295"/>
          </p:nvPr>
        </p:nvSpPr>
        <p:spPr>
          <a:xfrm>
            <a:off x="0" y="1844824"/>
            <a:ext cx="5303838" cy="5013176"/>
          </a:xfrm>
        </p:spPr>
        <p:txBody>
          <a:bodyPr>
            <a:normAutofit/>
          </a:bodyPr>
          <a:lstStyle/>
          <a:p>
            <a:pPr algn="just" eaLnBrk="1" hangingPunct="1">
              <a:lnSpc>
                <a:spcPct val="80000"/>
              </a:lnSpc>
            </a:pPr>
            <a:r>
              <a:rPr lang="it-IT" altLang="it-IT" sz="2400" dirty="0" smtClean="0">
                <a:latin typeface="+mj-lt"/>
              </a:rPr>
              <a:t>E’ un fenomeno molto recente, non è facile da quantificare. </a:t>
            </a:r>
          </a:p>
          <a:p>
            <a:pPr algn="just" eaLnBrk="1" hangingPunct="1">
              <a:lnSpc>
                <a:spcPct val="80000"/>
              </a:lnSpc>
            </a:pPr>
            <a:endParaRPr lang="it-IT" altLang="it-IT" sz="2400" dirty="0" smtClean="0">
              <a:latin typeface="+mj-lt"/>
            </a:endParaRPr>
          </a:p>
          <a:p>
            <a:pPr algn="just" eaLnBrk="1" hangingPunct="1">
              <a:lnSpc>
                <a:spcPct val="80000"/>
              </a:lnSpc>
            </a:pPr>
            <a:r>
              <a:rPr lang="it-IT" altLang="it-IT" sz="2400" dirty="0" smtClean="0">
                <a:latin typeface="+mj-lt"/>
              </a:rPr>
              <a:t>Negli Stati Uniti un’indagine condotta su oltre 1400 studenti delle scuole secondarie di primo e secondo grado, sottolinea come il 41% dei ragazzi siano stati vittima di </a:t>
            </a:r>
            <a:r>
              <a:rPr lang="it-IT" altLang="it-IT" sz="2400" dirty="0" err="1" smtClean="0">
                <a:latin typeface="+mj-lt"/>
              </a:rPr>
              <a:t>cyberbullismo</a:t>
            </a:r>
            <a:r>
              <a:rPr lang="it-IT" altLang="it-IT" sz="2400" dirty="0" smtClean="0">
                <a:latin typeface="+mj-lt"/>
              </a:rPr>
              <a:t> almeno una volta nell’ultimo anno. </a:t>
            </a:r>
          </a:p>
          <a:p>
            <a:pPr algn="just" eaLnBrk="1" hangingPunct="1">
              <a:lnSpc>
                <a:spcPct val="80000"/>
              </a:lnSpc>
            </a:pPr>
            <a:endParaRPr lang="it-IT" altLang="it-IT" sz="2400" dirty="0" smtClean="0">
              <a:latin typeface="+mj-lt"/>
            </a:endParaRPr>
          </a:p>
          <a:p>
            <a:pPr algn="just" eaLnBrk="1" hangingPunct="1">
              <a:lnSpc>
                <a:spcPct val="80000"/>
              </a:lnSpc>
            </a:pPr>
            <a:r>
              <a:rPr lang="it-IT" altLang="it-IT" sz="2400" dirty="0" smtClean="0">
                <a:latin typeface="+mj-lt"/>
              </a:rPr>
              <a:t>Le forme più frequenti, secondo il campione intervistato, sono gli insulti (66%) e violazione della privacy entrando nelle pagine personali del web (33%). </a:t>
            </a:r>
          </a:p>
        </p:txBody>
      </p:sp>
      <p:pic>
        <p:nvPicPr>
          <p:cNvPr id="10244" name="Picture 4" descr="6106_615"/>
          <p:cNvPicPr>
            <a:picLocks noChangeAspect="1" noChangeArrowheads="1"/>
          </p:cNvPicPr>
          <p:nvPr/>
        </p:nvPicPr>
        <p:blipFill>
          <a:blip r:embed="rId2" cstate="print"/>
          <a:srcRect/>
          <a:stretch>
            <a:fillRect/>
          </a:stretch>
        </p:blipFill>
        <p:spPr bwMode="auto">
          <a:xfrm>
            <a:off x="5292725" y="2060575"/>
            <a:ext cx="3576638" cy="428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74638"/>
            <a:ext cx="8229600" cy="1143000"/>
          </a:xfrm>
        </p:spPr>
        <p:txBody>
          <a:bodyPr/>
          <a:lstStyle/>
          <a:p>
            <a:pPr eaLnBrk="1" hangingPunct="1"/>
            <a:r>
              <a:rPr lang="it-IT" altLang="it-IT" smtClean="0"/>
              <a:t> </a:t>
            </a:r>
          </a:p>
        </p:txBody>
      </p:sp>
      <p:sp>
        <p:nvSpPr>
          <p:cNvPr id="11267" name="Rectangle 3"/>
          <p:cNvSpPr>
            <a:spLocks noGrp="1" noChangeArrowheads="1"/>
          </p:cNvSpPr>
          <p:nvPr>
            <p:ph type="body" idx="4294967295"/>
          </p:nvPr>
        </p:nvSpPr>
        <p:spPr>
          <a:xfrm>
            <a:off x="0" y="980728"/>
            <a:ext cx="5364163" cy="6192837"/>
          </a:xfrm>
        </p:spPr>
        <p:txBody>
          <a:bodyPr/>
          <a:lstStyle/>
          <a:p>
            <a:pPr algn="just" eaLnBrk="1" hangingPunct="1">
              <a:lnSpc>
                <a:spcPct val="90000"/>
              </a:lnSpc>
            </a:pPr>
            <a:r>
              <a:rPr lang="it-IT" altLang="it-IT" sz="2400" dirty="0" smtClean="0">
                <a:latin typeface="+mj-lt"/>
              </a:rPr>
              <a:t>In Italia i dati sono ancora limitati: secondo il decimo Rapporto nazionale sull’infanzia e l’adolescenza di Telefono Azzurro ed Eurispes (</a:t>
            </a:r>
            <a:r>
              <a:rPr lang="it-IT" altLang="it-IT" sz="2400" dirty="0" smtClean="0">
                <a:latin typeface="+mj-lt"/>
                <a:hlinkClick r:id="rId2"/>
              </a:rPr>
              <a:t>www.azzurro.it/</a:t>
            </a:r>
            <a:r>
              <a:rPr lang="it-IT" altLang="it-IT" sz="2400" dirty="0" err="1" smtClean="0">
                <a:latin typeface="+mj-lt"/>
                <a:hlinkClick r:id="rId2"/>
              </a:rPr>
              <a:t>index.php</a:t>
            </a:r>
            <a:r>
              <a:rPr lang="it-IT" altLang="it-IT" sz="2400" dirty="0" smtClean="0">
                <a:latin typeface="+mj-lt"/>
                <a:hlinkClick r:id="rId2"/>
              </a:rPr>
              <a:t>?id=225</a:t>
            </a:r>
            <a:r>
              <a:rPr lang="it-IT" altLang="it-IT" sz="2400" dirty="0" smtClean="0">
                <a:latin typeface="+mj-lt"/>
              </a:rPr>
              <a:t>), </a:t>
            </a:r>
          </a:p>
          <a:p>
            <a:pPr algn="just" eaLnBrk="1" hangingPunct="1">
              <a:lnSpc>
                <a:spcPct val="90000"/>
              </a:lnSpc>
            </a:pPr>
            <a:r>
              <a:rPr lang="it-IT" altLang="it-IT" sz="2400" dirty="0" smtClean="0">
                <a:latin typeface="+mj-lt"/>
              </a:rPr>
              <a:t>il 3,2% degli adolescenti intervistati ha dichiarato di avere inviato o diffuso messaggi offensivi o minacciosi attraverso supporti tecnologici, </a:t>
            </a:r>
          </a:p>
          <a:p>
            <a:pPr algn="just" eaLnBrk="1" hangingPunct="1">
              <a:lnSpc>
                <a:spcPct val="90000"/>
              </a:lnSpc>
            </a:pPr>
            <a:r>
              <a:rPr lang="it-IT" altLang="it-IT" sz="2400" dirty="0" smtClean="0">
                <a:latin typeface="+mj-lt"/>
              </a:rPr>
              <a:t>il 4% ha utilizzato Internet o il telefonino cellulare per diffondere informazioni false sul conto di un compagno,</a:t>
            </a:r>
          </a:p>
          <a:p>
            <a:pPr algn="just" eaLnBrk="1" hangingPunct="1">
              <a:lnSpc>
                <a:spcPct val="90000"/>
              </a:lnSpc>
            </a:pPr>
            <a:r>
              <a:rPr lang="it-IT" altLang="it-IT" sz="2400" dirty="0" smtClean="0">
                <a:latin typeface="+mj-lt"/>
              </a:rPr>
              <a:t>il 7,5% ha intenzionalmente escluso qualcuno da gruppi online.  </a:t>
            </a:r>
          </a:p>
          <a:p>
            <a:pPr eaLnBrk="1" hangingPunct="1">
              <a:lnSpc>
                <a:spcPct val="90000"/>
              </a:lnSpc>
              <a:buFontTx/>
              <a:buNone/>
            </a:pPr>
            <a:endParaRPr lang="it-IT" altLang="it-IT" sz="2000" dirty="0" smtClean="0"/>
          </a:p>
        </p:txBody>
      </p:sp>
      <p:pic>
        <p:nvPicPr>
          <p:cNvPr id="11268" name="Picture 6" descr="6106_615"/>
          <p:cNvPicPr>
            <a:picLocks noChangeAspect="1" noChangeArrowheads="1"/>
          </p:cNvPicPr>
          <p:nvPr/>
        </p:nvPicPr>
        <p:blipFill>
          <a:blip r:embed="rId3" cstate="print"/>
          <a:srcRect/>
          <a:stretch>
            <a:fillRect/>
          </a:stretch>
        </p:blipFill>
        <p:spPr bwMode="auto">
          <a:xfrm>
            <a:off x="5567363" y="2349500"/>
            <a:ext cx="3576637" cy="428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BULLISMO: </a:t>
            </a:r>
            <a:r>
              <a:rPr lang="it-IT" dirty="0" err="1" smtClean="0"/>
              <a:t>cosi’</a:t>
            </a:r>
            <a:r>
              <a:rPr lang="it-IT" dirty="0" smtClean="0"/>
              <a:t> tra i Giovanissimi</a:t>
            </a:r>
            <a:br>
              <a:rPr lang="it-IT" dirty="0" smtClean="0"/>
            </a:br>
            <a:r>
              <a:rPr lang="it-IT" sz="1200" dirty="0" smtClean="0"/>
              <a:t>NEL 2014, POCO Più DEL 50% DEGLI 11-17 ANNI HA SUBITO QUALCHE EPISODIO OFFENSIVO, NON RISPETTOSO E/O VIOLENTO DA PARTE </a:t>
            </a:r>
            <a:r>
              <a:rPr lang="it-IT" sz="1200" dirty="0" err="1" smtClean="0"/>
              <a:t>DI</a:t>
            </a:r>
            <a:r>
              <a:rPr lang="it-IT" sz="1200" dirty="0" smtClean="0"/>
              <a:t> ALTRI RAGAZZI O RAGAZZE NEI 12 MESI PRECEDENTI.</a:t>
            </a:r>
            <a:endParaRPr lang="it-IT" dirty="0"/>
          </a:p>
        </p:txBody>
      </p:sp>
      <p:sp>
        <p:nvSpPr>
          <p:cNvPr id="3" name="Segnaposto testo 2"/>
          <p:cNvSpPr>
            <a:spLocks noGrp="1"/>
          </p:cNvSpPr>
          <p:nvPr>
            <p:ph type="body" idx="1"/>
          </p:nvPr>
        </p:nvSpPr>
        <p:spPr/>
        <p:txBody>
          <a:bodyPr/>
          <a:lstStyle/>
          <a:p>
            <a:r>
              <a:rPr lang="it-IT" dirty="0" smtClean="0"/>
              <a:t>I NUMERI</a:t>
            </a:r>
            <a:endParaRPr lang="it-IT" dirty="0"/>
          </a:p>
        </p:txBody>
      </p:sp>
      <p:sp>
        <p:nvSpPr>
          <p:cNvPr id="4" name="Segnaposto testo 3"/>
          <p:cNvSpPr>
            <a:spLocks noGrp="1"/>
          </p:cNvSpPr>
          <p:nvPr>
            <p:ph type="body" sz="half" idx="3"/>
          </p:nvPr>
        </p:nvSpPr>
        <p:spPr/>
        <p:txBody>
          <a:bodyPr/>
          <a:lstStyle/>
          <a:p>
            <a:r>
              <a:rPr lang="it-IT" dirty="0" smtClean="0"/>
              <a:t>LE AZIONI SUBITE</a:t>
            </a:r>
            <a:endParaRPr lang="it-IT" dirty="0"/>
          </a:p>
        </p:txBody>
      </p:sp>
      <p:sp>
        <p:nvSpPr>
          <p:cNvPr id="5" name="Segnaposto contenuto 4"/>
          <p:cNvSpPr>
            <a:spLocks noGrp="1"/>
          </p:cNvSpPr>
          <p:nvPr>
            <p:ph sz="quarter" idx="2"/>
          </p:nvPr>
        </p:nvSpPr>
        <p:spPr/>
        <p:txBody>
          <a:bodyPr/>
          <a:lstStyle/>
          <a:p>
            <a:r>
              <a:rPr lang="it-IT" dirty="0" smtClean="0"/>
              <a:t>Le vittime assidue di soprusi raggiungono il 23% degli 11-17 </a:t>
            </a:r>
            <a:r>
              <a:rPr lang="it-IT" dirty="0" err="1" smtClean="0"/>
              <a:t>enni</a:t>
            </a:r>
            <a:r>
              <a:rPr lang="it-IT" dirty="0" smtClean="0"/>
              <a:t> nel Nord del Paese</a:t>
            </a:r>
          </a:p>
          <a:p>
            <a:r>
              <a:rPr lang="it-IT" dirty="0" smtClean="0"/>
              <a:t>Il 63,3% dei ragazzi e adolescenti è stato testimoni di comportamenti vessatori di alcuni ragazzi</a:t>
            </a:r>
          </a:p>
          <a:p>
            <a:r>
              <a:rPr lang="it-IT" dirty="0" smtClean="0"/>
              <a:t>Il 16,9% degli 11-17 </a:t>
            </a:r>
            <a:r>
              <a:rPr lang="it-IT" dirty="0" err="1" smtClean="0"/>
              <a:t>enni</a:t>
            </a:r>
            <a:r>
              <a:rPr lang="it-IT" dirty="0" smtClean="0"/>
              <a:t> è rimasto vittima di atti di bullismo diretto</a:t>
            </a:r>
            <a:endParaRPr lang="it-IT" dirty="0"/>
          </a:p>
        </p:txBody>
      </p:sp>
      <p:sp>
        <p:nvSpPr>
          <p:cNvPr id="6" name="Segnaposto contenuto 5"/>
          <p:cNvSpPr>
            <a:spLocks noGrp="1"/>
          </p:cNvSpPr>
          <p:nvPr>
            <p:ph sz="quarter" idx="4"/>
          </p:nvPr>
        </p:nvSpPr>
        <p:spPr/>
        <p:txBody>
          <a:bodyPr>
            <a:normAutofit fontScale="70000" lnSpcReduction="20000"/>
          </a:bodyPr>
          <a:lstStyle/>
          <a:p>
            <a:r>
              <a:rPr lang="it-IT" dirty="0" smtClean="0"/>
              <a:t>Ragazzi e adolescenti di 11-17 </a:t>
            </a:r>
            <a:r>
              <a:rPr lang="it-IT" dirty="0" err="1" smtClean="0"/>
              <a:t>enni</a:t>
            </a:r>
            <a:r>
              <a:rPr lang="it-IT" dirty="0" smtClean="0"/>
              <a:t> che hanno subito, una o più volte al mese, comportamenti offensivi, non rispettosi e/o violenti:</a:t>
            </a:r>
          </a:p>
          <a:p>
            <a:endParaRPr lang="it-IT" dirty="0" smtClean="0"/>
          </a:p>
          <a:p>
            <a:pPr marL="457200" indent="-457200">
              <a:buAutoNum type="arabicPeriod"/>
            </a:pPr>
            <a:r>
              <a:rPr lang="it-IT" dirty="0" smtClean="0"/>
              <a:t>Offese con parolacce, soprannomi, insulti;</a:t>
            </a:r>
          </a:p>
          <a:p>
            <a:pPr marL="457200" indent="-457200">
              <a:buAutoNum type="arabicPeriod"/>
            </a:pPr>
            <a:r>
              <a:rPr lang="it-IT" dirty="0" smtClean="0"/>
              <a:t>Preso in giro per l’aspetto fisico o per il modo di parlare;</a:t>
            </a:r>
          </a:p>
          <a:p>
            <a:pPr marL="457200" indent="-457200">
              <a:buAutoNum type="arabicPeriod"/>
            </a:pPr>
            <a:r>
              <a:rPr lang="it-IT" dirty="0" smtClean="0"/>
              <a:t>Preso di mira raccontando in giro storie sul tuo conto;</a:t>
            </a:r>
          </a:p>
          <a:p>
            <a:pPr marL="457200" indent="-457200">
              <a:buAutoNum type="arabicPeriod"/>
            </a:pPr>
            <a:r>
              <a:rPr lang="it-IT" dirty="0" smtClean="0"/>
              <a:t>Emarginato per le opinioni;</a:t>
            </a:r>
          </a:p>
          <a:p>
            <a:pPr marL="457200" indent="-457200">
              <a:buAutoNum type="arabicPeriod"/>
            </a:pPr>
            <a:r>
              <a:rPr lang="it-IT" dirty="0" smtClean="0"/>
              <a:t>Colpito con spintoni, botti, calci e pugni.</a:t>
            </a:r>
          </a:p>
          <a:p>
            <a:pPr marL="457200" indent="-457200">
              <a:buNone/>
            </a:pPr>
            <a:endParaRPr lang="it-IT" dirty="0" smtClean="0"/>
          </a:p>
          <a:p>
            <a:pPr marL="457200" indent="-457200">
              <a:buNone/>
            </a:pPr>
            <a:endParaRPr lang="it-IT" dirty="0" smtClean="0"/>
          </a:p>
          <a:p>
            <a:pPr>
              <a:buNone/>
            </a:pPr>
            <a:r>
              <a:rPr lang="it-IT" dirty="0" smtClean="0"/>
              <a:t>			       </a:t>
            </a:r>
          </a:p>
          <a:p>
            <a:pPr>
              <a:buNone/>
            </a:pPr>
            <a:endParaRPr lang="it-IT" dirty="0" smtClean="0"/>
          </a:p>
          <a:p>
            <a:pPr>
              <a:buNone/>
            </a:pPr>
            <a:r>
              <a:rPr lang="it-IT" dirty="0" smtClean="0"/>
              <a:t>			Fonti: Istat, 2014</a:t>
            </a: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67544" y="2348880"/>
            <a:ext cx="8135938" cy="3662541"/>
          </a:xfrm>
          <a:prstGeom prst="rect">
            <a:avLst/>
          </a:prstGeom>
          <a:noFill/>
          <a:ln w="9525">
            <a:noFill/>
            <a:miter lim="800000"/>
            <a:headEnd/>
            <a:tailEnd/>
          </a:ln>
        </p:spPr>
        <p:txBody>
          <a:bodyPr wrap="square">
            <a:spAutoFit/>
          </a:bodyPr>
          <a:lstStyle/>
          <a:p>
            <a:pPr>
              <a:spcBef>
                <a:spcPct val="50000"/>
              </a:spcBef>
              <a:buClr>
                <a:schemeClr val="folHlink"/>
              </a:buClr>
              <a:buSzPct val="130000"/>
              <a:buFont typeface="Wingdings" pitchFamily="2" charset="2"/>
              <a:buChar char="Ø"/>
            </a:pPr>
            <a:r>
              <a:rPr lang="it-IT" altLang="it-IT" sz="2400" b="1" dirty="0">
                <a:latin typeface="+mj-lt"/>
              </a:rPr>
              <a:t>FAMIGLIA</a:t>
            </a:r>
            <a:r>
              <a:rPr lang="it-IT" altLang="it-IT" sz="2800" b="1" dirty="0">
                <a:latin typeface="+mj-lt"/>
              </a:rPr>
              <a:t> stili educativi               </a:t>
            </a:r>
            <a:r>
              <a:rPr lang="it-IT" altLang="it-IT" sz="2800" b="1" dirty="0" smtClean="0">
                <a:latin typeface="+mj-lt"/>
              </a:rPr>
              <a:t>	</a:t>
            </a:r>
            <a:r>
              <a:rPr lang="it-IT" altLang="it-IT" sz="2400" b="1" dirty="0" smtClean="0">
                <a:latin typeface="+mj-lt"/>
              </a:rPr>
              <a:t>permissivi</a:t>
            </a:r>
            <a:r>
              <a:rPr lang="it-IT" altLang="it-IT" sz="2400" b="1" dirty="0">
                <a:latin typeface="+mj-lt"/>
              </a:rPr>
              <a:t>	</a:t>
            </a:r>
          </a:p>
          <a:p>
            <a:pPr>
              <a:spcBef>
                <a:spcPct val="50000"/>
              </a:spcBef>
              <a:buFont typeface="Wingdings" pitchFamily="2" charset="2"/>
              <a:buNone/>
            </a:pPr>
            <a:r>
              <a:rPr lang="it-IT" altLang="it-IT" sz="2400" b="1" dirty="0">
                <a:latin typeface="+mj-lt"/>
              </a:rPr>
              <a:t>                                                                     </a:t>
            </a:r>
            <a:r>
              <a:rPr lang="it-IT" altLang="it-IT" sz="2400" b="1" dirty="0" smtClean="0">
                <a:latin typeface="+mj-lt"/>
              </a:rPr>
              <a:t>	autoritari</a:t>
            </a:r>
            <a:endParaRPr lang="it-IT" altLang="it-IT" sz="2400" b="1" dirty="0">
              <a:latin typeface="+mj-lt"/>
            </a:endParaRPr>
          </a:p>
          <a:p>
            <a:pPr>
              <a:spcBef>
                <a:spcPct val="50000"/>
              </a:spcBef>
              <a:buFont typeface="Wingdings" pitchFamily="2" charset="2"/>
              <a:buNone/>
            </a:pPr>
            <a:r>
              <a:rPr lang="it-IT" altLang="it-IT" sz="2400" b="1" dirty="0">
                <a:latin typeface="+mj-lt"/>
              </a:rPr>
              <a:t>                                                                    </a:t>
            </a:r>
            <a:r>
              <a:rPr lang="it-IT" altLang="it-IT" sz="2400" b="1" dirty="0" smtClean="0">
                <a:latin typeface="+mj-lt"/>
              </a:rPr>
              <a:t>	 </a:t>
            </a:r>
            <a:r>
              <a:rPr lang="it-IT" altLang="it-IT" sz="2400" b="1" dirty="0">
                <a:latin typeface="+mj-lt"/>
              </a:rPr>
              <a:t>iperprotettivi</a:t>
            </a:r>
          </a:p>
          <a:p>
            <a:pPr>
              <a:spcBef>
                <a:spcPct val="50000"/>
              </a:spcBef>
              <a:buFont typeface="Wingdings" pitchFamily="2" charset="2"/>
              <a:buNone/>
            </a:pPr>
            <a:r>
              <a:rPr lang="it-IT" altLang="it-IT" sz="2400" b="1" dirty="0">
                <a:latin typeface="+mj-lt"/>
              </a:rPr>
              <a:t>                                                                   </a:t>
            </a:r>
            <a:r>
              <a:rPr lang="it-IT" altLang="it-IT" sz="2400" b="1" dirty="0" smtClean="0">
                <a:latin typeface="+mj-lt"/>
              </a:rPr>
              <a:t>	 </a:t>
            </a:r>
            <a:r>
              <a:rPr lang="it-IT" altLang="it-IT" sz="2400" b="1" dirty="0">
                <a:latin typeface="+mj-lt"/>
              </a:rPr>
              <a:t>autorevoli</a:t>
            </a:r>
          </a:p>
          <a:p>
            <a:pPr>
              <a:spcBef>
                <a:spcPct val="50000"/>
              </a:spcBef>
              <a:buClr>
                <a:schemeClr val="folHlink"/>
              </a:buClr>
              <a:buSzPct val="130000"/>
              <a:buFont typeface="Wingdings" pitchFamily="2" charset="2"/>
              <a:buChar char="Ø"/>
            </a:pPr>
            <a:r>
              <a:rPr lang="it-IT" altLang="it-IT" sz="2400" b="1" dirty="0">
                <a:latin typeface="+mj-lt"/>
              </a:rPr>
              <a:t>SCUOLA : valorizza principalmente le competenze cognitive, meno quelle emotive-relazionali </a:t>
            </a:r>
          </a:p>
          <a:p>
            <a:pPr>
              <a:spcBef>
                <a:spcPct val="50000"/>
              </a:spcBef>
              <a:buClr>
                <a:schemeClr val="folHlink"/>
              </a:buClr>
              <a:buSzPct val="130000"/>
              <a:buFont typeface="Wingdings" pitchFamily="2" charset="2"/>
              <a:buChar char="Ø"/>
            </a:pPr>
            <a:r>
              <a:rPr lang="it-IT" altLang="it-IT" sz="2400" b="1" dirty="0">
                <a:latin typeface="+mj-lt"/>
              </a:rPr>
              <a:t>DIFFUSIONE DELLE NUOVE TECONOLOGIE</a:t>
            </a:r>
          </a:p>
        </p:txBody>
      </p:sp>
      <p:sp>
        <p:nvSpPr>
          <p:cNvPr id="16387" name="Text Box 3"/>
          <p:cNvSpPr txBox="1">
            <a:spLocks noChangeArrowheads="1"/>
          </p:cNvSpPr>
          <p:nvPr/>
        </p:nvSpPr>
        <p:spPr bwMode="auto">
          <a:xfrm>
            <a:off x="323528" y="1268760"/>
            <a:ext cx="8424863" cy="892552"/>
          </a:xfrm>
          <a:prstGeom prst="rect">
            <a:avLst/>
          </a:prstGeom>
          <a:noFill/>
          <a:ln w="9525">
            <a:noFill/>
            <a:miter lim="800000"/>
            <a:headEnd/>
            <a:tailEnd/>
          </a:ln>
        </p:spPr>
        <p:txBody>
          <a:bodyPr wrap="square">
            <a:spAutoFit/>
          </a:bodyPr>
          <a:lstStyle/>
          <a:p>
            <a:pPr algn="ctr">
              <a:spcBef>
                <a:spcPct val="50000"/>
              </a:spcBef>
            </a:pPr>
            <a:r>
              <a:rPr lang="it-IT" altLang="it-IT" sz="2400" b="1" dirty="0">
                <a:latin typeface="EucrosiaUPC" pitchFamily="18" charset="-34"/>
                <a:cs typeface="EucrosiaUPC" pitchFamily="18" charset="-34"/>
              </a:rPr>
              <a:t>IL BULLISMO E’ UN FENOMENO MULTIFATTORIALE, ALCUNE DELLE POSSIBILI CAUSE SONO </a:t>
            </a:r>
            <a:r>
              <a:rPr lang="it-IT" altLang="it-IT" sz="2800" b="1" dirty="0">
                <a:latin typeface="EucrosiaUPC" pitchFamily="18" charset="-34"/>
                <a:cs typeface="EucrosiaUPC" pitchFamily="18" charset="-34"/>
              </a:rPr>
              <a:t>:</a:t>
            </a:r>
          </a:p>
        </p:txBody>
      </p:sp>
      <p:sp>
        <p:nvSpPr>
          <p:cNvPr id="10244" name="WordArt 4" descr="Linee verticali ravvicinate"/>
          <p:cNvSpPr>
            <a:spLocks noChangeArrowheads="1" noChangeShapeType="1" noTextEdit="1"/>
          </p:cNvSpPr>
          <p:nvPr/>
        </p:nvSpPr>
        <p:spPr bwMode="auto">
          <a:xfrm>
            <a:off x="2987675" y="0"/>
            <a:ext cx="2543175" cy="1084263"/>
          </a:xfrm>
          <a:prstGeom prst="rect">
            <a:avLst/>
          </a:prstGeom>
        </p:spPr>
        <p:txBody>
          <a:bodyPr wrap="none" fromWordArt="1">
            <a:prstTxWarp prst="textCurveUp">
              <a:avLst>
                <a:gd name="adj" fmla="val 40356"/>
              </a:avLst>
            </a:prstTxWarp>
          </a:bodyPr>
          <a:lstStyle/>
          <a:p>
            <a:pPr algn="ctr"/>
            <a:r>
              <a:rPr lang="it-IT" sz="3600" kern="10">
                <a:ln w="12700">
                  <a:solidFill>
                    <a:srgbClr val="000000"/>
                  </a:solidFill>
                  <a:miter lim="800000"/>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LE CAUSE</a:t>
            </a:r>
          </a:p>
        </p:txBody>
      </p:sp>
      <p:sp>
        <p:nvSpPr>
          <p:cNvPr id="16389" name="AutoShape 5"/>
          <p:cNvSpPr>
            <a:spLocks noChangeArrowheads="1"/>
          </p:cNvSpPr>
          <p:nvPr/>
        </p:nvSpPr>
        <p:spPr bwMode="auto">
          <a:xfrm>
            <a:off x="4716016" y="2636912"/>
            <a:ext cx="1223962" cy="71438"/>
          </a:xfrm>
          <a:prstGeom prst="rightArrow">
            <a:avLst>
              <a:gd name="adj1" fmla="val 50000"/>
              <a:gd name="adj2" fmla="val 428330"/>
            </a:avLst>
          </a:prstGeom>
          <a:solidFill>
            <a:schemeClr val="folHlink"/>
          </a:solidFill>
          <a:ln w="9525">
            <a:solidFill>
              <a:schemeClr val="tx1"/>
            </a:solidFill>
            <a:miter lim="800000"/>
            <a:headEnd/>
            <a:tailEnd/>
          </a:ln>
        </p:spPr>
        <p:txBody>
          <a:bodyPr wrap="none" anchor="ctr"/>
          <a:lstStyle/>
          <a:p>
            <a:endParaRPr lang="it-IT" altLang="it-IT"/>
          </a:p>
        </p:txBody>
      </p:sp>
      <p:sp>
        <p:nvSpPr>
          <p:cNvPr id="16390" name="AutoShape 6"/>
          <p:cNvSpPr>
            <a:spLocks noChangeArrowheads="1"/>
          </p:cNvSpPr>
          <p:nvPr/>
        </p:nvSpPr>
        <p:spPr bwMode="auto">
          <a:xfrm rot="885259">
            <a:off x="4632925" y="3079623"/>
            <a:ext cx="1223962" cy="71437"/>
          </a:xfrm>
          <a:prstGeom prst="rightArrow">
            <a:avLst>
              <a:gd name="adj1" fmla="val 50000"/>
              <a:gd name="adj2" fmla="val 428336"/>
            </a:avLst>
          </a:prstGeom>
          <a:solidFill>
            <a:schemeClr val="folHlink"/>
          </a:solidFill>
          <a:ln w="9525">
            <a:solidFill>
              <a:schemeClr val="tx1"/>
            </a:solidFill>
            <a:miter lim="800000"/>
            <a:headEnd/>
            <a:tailEnd/>
          </a:ln>
        </p:spPr>
        <p:txBody>
          <a:bodyPr wrap="none" anchor="ctr"/>
          <a:lstStyle/>
          <a:p>
            <a:endParaRPr lang="it-IT" altLang="it-IT"/>
          </a:p>
        </p:txBody>
      </p:sp>
      <p:sp>
        <p:nvSpPr>
          <p:cNvPr id="16391" name="AutoShape 7"/>
          <p:cNvSpPr>
            <a:spLocks noChangeArrowheads="1"/>
          </p:cNvSpPr>
          <p:nvPr/>
        </p:nvSpPr>
        <p:spPr bwMode="auto">
          <a:xfrm rot="2212193">
            <a:off x="4543042" y="3356997"/>
            <a:ext cx="1223962" cy="71438"/>
          </a:xfrm>
          <a:prstGeom prst="rightArrow">
            <a:avLst>
              <a:gd name="adj1" fmla="val 50000"/>
              <a:gd name="adj2" fmla="val 428330"/>
            </a:avLst>
          </a:prstGeom>
          <a:solidFill>
            <a:schemeClr val="folHlink"/>
          </a:solidFill>
          <a:ln w="9525">
            <a:solidFill>
              <a:schemeClr val="tx1"/>
            </a:solidFill>
            <a:miter lim="800000"/>
            <a:headEnd/>
            <a:tailEnd/>
          </a:ln>
        </p:spPr>
        <p:txBody>
          <a:bodyPr wrap="none" anchor="ctr"/>
          <a:lstStyle/>
          <a:p>
            <a:endParaRPr lang="it-IT" altLang="it-IT"/>
          </a:p>
        </p:txBody>
      </p:sp>
      <p:sp>
        <p:nvSpPr>
          <p:cNvPr id="16392" name="AutoShape 8"/>
          <p:cNvSpPr>
            <a:spLocks noChangeArrowheads="1"/>
          </p:cNvSpPr>
          <p:nvPr/>
        </p:nvSpPr>
        <p:spPr bwMode="auto">
          <a:xfrm rot="3161039" flipV="1">
            <a:off x="4444914" y="3801822"/>
            <a:ext cx="1392058" cy="45719"/>
          </a:xfrm>
          <a:prstGeom prst="rightArrow">
            <a:avLst>
              <a:gd name="adj1" fmla="val 50000"/>
              <a:gd name="adj2" fmla="val 428330"/>
            </a:avLst>
          </a:prstGeom>
          <a:solidFill>
            <a:schemeClr val="folHlink"/>
          </a:solidFill>
          <a:ln w="9525">
            <a:solidFill>
              <a:schemeClr val="tx1"/>
            </a:solidFill>
            <a:miter lim="800000"/>
            <a:headEnd/>
            <a:tailEnd/>
          </a:ln>
        </p:spPr>
        <p:txBody>
          <a:bodyPr rot="10800000" vert="eaVert" wrap="none" anchor="ctr"/>
          <a:lstStyle/>
          <a:p>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blinds(horizontal)">
                                      <p:cBhvr>
                                        <p:cTn id="1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304800"/>
            <a:ext cx="1999265" cy="830997"/>
          </a:xfrm>
          <a:prstGeom prst="rect">
            <a:avLst/>
          </a:prstGeom>
          <a:noFill/>
          <a:ln w="9525">
            <a:noFill/>
            <a:miter lim="800000"/>
            <a:headEnd/>
            <a:tailEnd/>
          </a:ln>
        </p:spPr>
        <p:txBody>
          <a:bodyPr wrap="none">
            <a:spAutoFit/>
          </a:bodyPr>
          <a:lstStyle/>
          <a:p>
            <a:r>
              <a:rPr lang="it-IT" altLang="it-IT" sz="2400" b="1" dirty="0">
                <a:solidFill>
                  <a:srgbClr val="0070C0"/>
                </a:solidFill>
                <a:latin typeface="Verdana" pitchFamily="34" charset="0"/>
              </a:rPr>
              <a:t>CAUSE</a:t>
            </a:r>
          </a:p>
          <a:p>
            <a:r>
              <a:rPr lang="it-IT" altLang="it-IT" sz="2400" b="1" dirty="0">
                <a:solidFill>
                  <a:srgbClr val="0070C0"/>
                </a:solidFill>
                <a:latin typeface="Verdana" pitchFamily="34" charset="0"/>
              </a:rPr>
              <a:t>BULLISMO</a:t>
            </a:r>
          </a:p>
        </p:txBody>
      </p:sp>
      <p:sp>
        <p:nvSpPr>
          <p:cNvPr id="18435" name="Text Box 3"/>
          <p:cNvSpPr txBox="1">
            <a:spLocks noChangeArrowheads="1"/>
          </p:cNvSpPr>
          <p:nvPr/>
        </p:nvSpPr>
        <p:spPr bwMode="auto">
          <a:xfrm>
            <a:off x="3131840" y="332656"/>
            <a:ext cx="4256112" cy="1938992"/>
          </a:xfrm>
          <a:prstGeom prst="rect">
            <a:avLst/>
          </a:prstGeom>
          <a:noFill/>
          <a:ln w="9525">
            <a:noFill/>
            <a:miter lim="800000"/>
            <a:headEnd/>
            <a:tailEnd/>
          </a:ln>
        </p:spPr>
        <p:txBody>
          <a:bodyPr wrap="square">
            <a:spAutoFit/>
          </a:bodyPr>
          <a:lstStyle/>
          <a:p>
            <a:r>
              <a:rPr lang="it-IT" altLang="it-IT" sz="2000" dirty="0">
                <a:latin typeface="+mj-lt"/>
              </a:rPr>
              <a:t> </a:t>
            </a:r>
            <a:r>
              <a:rPr lang="it-IT" altLang="it-IT" sz="2000" dirty="0" err="1">
                <a:latin typeface="+mj-lt"/>
              </a:rPr>
              <a:t>multifattorialità</a:t>
            </a:r>
            <a:r>
              <a:rPr lang="it-IT" altLang="it-IT" sz="2000" dirty="0">
                <a:latin typeface="+mj-lt"/>
              </a:rPr>
              <a:t> delle         </a:t>
            </a:r>
            <a:r>
              <a:rPr lang="it-IT" altLang="it-IT" sz="2000" dirty="0" smtClean="0">
                <a:latin typeface="+mj-lt"/>
              </a:rPr>
              <a:t>variabili</a:t>
            </a:r>
            <a:endParaRPr lang="it-IT" altLang="it-IT" sz="2000" dirty="0">
              <a:latin typeface="+mj-lt"/>
            </a:endParaRPr>
          </a:p>
          <a:p>
            <a:r>
              <a:rPr lang="it-IT" altLang="it-IT" sz="2000" dirty="0">
                <a:latin typeface="+mj-lt"/>
              </a:rPr>
              <a:t> che incidono in maniera</a:t>
            </a:r>
          </a:p>
          <a:p>
            <a:r>
              <a:rPr lang="it-IT" altLang="it-IT" sz="2000" dirty="0">
                <a:latin typeface="+mj-lt"/>
              </a:rPr>
              <a:t> diversa a seconda</a:t>
            </a:r>
          </a:p>
          <a:p>
            <a:r>
              <a:rPr lang="it-IT" altLang="it-IT" sz="2000" dirty="0">
                <a:latin typeface="+mj-lt"/>
              </a:rPr>
              <a:t> dei contesti e dei soggetti</a:t>
            </a:r>
          </a:p>
          <a:p>
            <a:r>
              <a:rPr lang="it-IT" altLang="it-IT" sz="2000" dirty="0">
                <a:latin typeface="+mj-lt"/>
              </a:rPr>
              <a:t> in essi implicati</a:t>
            </a:r>
          </a:p>
          <a:p>
            <a:endParaRPr lang="it-IT" altLang="it-IT" sz="2000" dirty="0">
              <a:latin typeface="Comic Sans MS" pitchFamily="66" charset="0"/>
            </a:endParaRPr>
          </a:p>
        </p:txBody>
      </p:sp>
      <p:sp>
        <p:nvSpPr>
          <p:cNvPr id="18436" name="AutoShape 4"/>
          <p:cNvSpPr>
            <a:spLocks noChangeAspect="1" noChangeArrowheads="1"/>
          </p:cNvSpPr>
          <p:nvPr/>
        </p:nvSpPr>
        <p:spPr bwMode="auto">
          <a:xfrm>
            <a:off x="2133600" y="609600"/>
            <a:ext cx="781050" cy="388938"/>
          </a:xfrm>
          <a:prstGeom prst="rightArrow">
            <a:avLst>
              <a:gd name="adj1" fmla="val 50000"/>
              <a:gd name="adj2" fmla="val 50204"/>
            </a:avLst>
          </a:prstGeom>
          <a:solidFill>
            <a:schemeClr val="folHlink"/>
          </a:solidFill>
          <a:ln w="9525">
            <a:solidFill>
              <a:schemeClr val="tx1"/>
            </a:solidFill>
            <a:miter lim="800000"/>
            <a:headEnd/>
            <a:tailEnd/>
          </a:ln>
        </p:spPr>
        <p:txBody>
          <a:bodyPr wrap="none" anchor="ctr">
            <a:spAutoFit/>
          </a:bodyPr>
          <a:lstStyle/>
          <a:p>
            <a:endParaRPr lang="it-IT" altLang="it-IT"/>
          </a:p>
        </p:txBody>
      </p:sp>
      <p:sp>
        <p:nvSpPr>
          <p:cNvPr id="18437" name="Text Box 5"/>
          <p:cNvSpPr txBox="1">
            <a:spLocks noChangeArrowheads="1"/>
          </p:cNvSpPr>
          <p:nvPr/>
        </p:nvSpPr>
        <p:spPr bwMode="auto">
          <a:xfrm>
            <a:off x="0" y="2667000"/>
            <a:ext cx="3103563" cy="457200"/>
          </a:xfrm>
          <a:prstGeom prst="rect">
            <a:avLst/>
          </a:prstGeom>
          <a:noFill/>
          <a:ln w="9525">
            <a:noFill/>
            <a:miter lim="800000"/>
            <a:headEnd/>
            <a:tailEnd/>
          </a:ln>
        </p:spPr>
        <p:txBody>
          <a:bodyPr wrap="none">
            <a:spAutoFit/>
          </a:bodyPr>
          <a:lstStyle/>
          <a:p>
            <a:r>
              <a:rPr lang="it-IT" altLang="it-IT" sz="2400" b="1" dirty="0">
                <a:solidFill>
                  <a:srgbClr val="0070C0"/>
                </a:solidFill>
                <a:latin typeface="Verdana" pitchFamily="34" charset="0"/>
              </a:rPr>
              <a:t>CYBERBULLISMO</a:t>
            </a:r>
          </a:p>
        </p:txBody>
      </p:sp>
      <p:sp>
        <p:nvSpPr>
          <p:cNvPr id="18438" name="Text Box 6"/>
          <p:cNvSpPr txBox="1">
            <a:spLocks noChangeArrowheads="1"/>
          </p:cNvSpPr>
          <p:nvPr/>
        </p:nvSpPr>
        <p:spPr bwMode="auto">
          <a:xfrm>
            <a:off x="3717925" y="3190875"/>
            <a:ext cx="184150" cy="519113"/>
          </a:xfrm>
          <a:prstGeom prst="rect">
            <a:avLst/>
          </a:prstGeom>
          <a:noFill/>
          <a:ln w="9525">
            <a:noFill/>
            <a:miter lim="800000"/>
            <a:headEnd/>
            <a:tailEnd/>
          </a:ln>
        </p:spPr>
        <p:txBody>
          <a:bodyPr wrap="none">
            <a:spAutoFit/>
          </a:bodyPr>
          <a:lstStyle/>
          <a:p>
            <a:endParaRPr lang="it-IT" altLang="it-IT" sz="2800" i="1">
              <a:latin typeface="Times New Roman" pitchFamily="18" charset="0"/>
            </a:endParaRPr>
          </a:p>
        </p:txBody>
      </p:sp>
      <p:sp>
        <p:nvSpPr>
          <p:cNvPr id="18439" name="Text Box 7"/>
          <p:cNvSpPr txBox="1">
            <a:spLocks noChangeArrowheads="1"/>
          </p:cNvSpPr>
          <p:nvPr/>
        </p:nvSpPr>
        <p:spPr bwMode="auto">
          <a:xfrm>
            <a:off x="3131840" y="2780928"/>
            <a:ext cx="6248400" cy="2225675"/>
          </a:xfrm>
          <a:prstGeom prst="rect">
            <a:avLst/>
          </a:prstGeom>
          <a:noFill/>
          <a:ln w="9525">
            <a:noFill/>
            <a:miter lim="800000"/>
            <a:headEnd/>
            <a:tailEnd/>
          </a:ln>
        </p:spPr>
        <p:txBody>
          <a:bodyPr>
            <a:spAutoFit/>
          </a:bodyPr>
          <a:lstStyle/>
          <a:p>
            <a:pPr>
              <a:buClr>
                <a:schemeClr val="bg2"/>
              </a:buClr>
              <a:buSzPct val="150000"/>
              <a:buFontTx/>
              <a:buChar char="•"/>
            </a:pPr>
            <a:r>
              <a:rPr lang="it-IT" altLang="it-IT" sz="2000" dirty="0">
                <a:latin typeface="Comic Sans MS" pitchFamily="66" charset="0"/>
              </a:rPr>
              <a:t> </a:t>
            </a:r>
            <a:r>
              <a:rPr lang="it-IT" altLang="it-IT" sz="2000" dirty="0">
                <a:latin typeface="+mj-lt"/>
              </a:rPr>
              <a:t>facilità di accesso ai mezzi tecnologici</a:t>
            </a:r>
          </a:p>
          <a:p>
            <a:pPr>
              <a:buClr>
                <a:schemeClr val="bg2"/>
              </a:buClr>
              <a:buSzPct val="150000"/>
              <a:buFontTx/>
              <a:buChar char="•"/>
            </a:pPr>
            <a:r>
              <a:rPr lang="it-IT" altLang="it-IT" sz="2000" dirty="0">
                <a:latin typeface="+mj-lt"/>
              </a:rPr>
              <a:t> competenza nell’uso delle nuove tecnologie</a:t>
            </a:r>
          </a:p>
          <a:p>
            <a:pPr>
              <a:buClr>
                <a:schemeClr val="bg2"/>
              </a:buClr>
              <a:buSzPct val="150000"/>
              <a:buFontTx/>
              <a:buChar char="•"/>
            </a:pPr>
            <a:r>
              <a:rPr lang="it-IT" altLang="it-IT" sz="2000" dirty="0">
                <a:latin typeface="+mj-lt"/>
              </a:rPr>
              <a:t> esplosione di portali che pubblicizzano </a:t>
            </a:r>
          </a:p>
          <a:p>
            <a:pPr>
              <a:buClr>
                <a:schemeClr val="bg2"/>
              </a:buClr>
            </a:pPr>
            <a:r>
              <a:rPr lang="it-IT" altLang="it-IT" sz="2000" dirty="0">
                <a:latin typeface="+mj-lt"/>
              </a:rPr>
              <a:t>   senza filtri preventivi</a:t>
            </a:r>
          </a:p>
          <a:p>
            <a:pPr>
              <a:buClr>
                <a:schemeClr val="bg2"/>
              </a:buClr>
              <a:buSzPct val="150000"/>
              <a:buFontTx/>
              <a:buChar char="•"/>
            </a:pPr>
            <a:r>
              <a:rPr lang="it-IT" altLang="it-IT" sz="2000" dirty="0">
                <a:latin typeface="+mj-lt"/>
              </a:rPr>
              <a:t>analfabetismo informatico dei genitori</a:t>
            </a:r>
          </a:p>
          <a:p>
            <a:pPr>
              <a:buClr>
                <a:schemeClr val="bg2"/>
              </a:buClr>
              <a:buSzPct val="150000"/>
              <a:buFontTx/>
              <a:buChar char="•"/>
            </a:pPr>
            <a:r>
              <a:rPr lang="it-IT" altLang="it-IT" sz="2000" dirty="0">
                <a:latin typeface="+mj-lt"/>
              </a:rPr>
              <a:t>scarsa sorveglianza dei genitori</a:t>
            </a:r>
          </a:p>
          <a:p>
            <a:pPr>
              <a:buClr>
                <a:schemeClr val="bg2"/>
              </a:buClr>
            </a:pPr>
            <a:endParaRPr lang="it-IT" altLang="it-IT" sz="2000" dirty="0">
              <a:latin typeface="Verdana" pitchFamily="34" charset="0"/>
            </a:endParaRPr>
          </a:p>
        </p:txBody>
      </p:sp>
      <p:sp>
        <p:nvSpPr>
          <p:cNvPr id="18440" name="Text Box 8"/>
          <p:cNvSpPr txBox="1">
            <a:spLocks noChangeArrowheads="1"/>
          </p:cNvSpPr>
          <p:nvPr/>
        </p:nvSpPr>
        <p:spPr bwMode="auto">
          <a:xfrm>
            <a:off x="533400" y="4953000"/>
            <a:ext cx="8305800" cy="1323439"/>
          </a:xfrm>
          <a:prstGeom prst="rect">
            <a:avLst/>
          </a:prstGeom>
          <a:noFill/>
          <a:ln w="9525">
            <a:noFill/>
            <a:miter lim="800000"/>
            <a:headEnd/>
            <a:tailEnd/>
          </a:ln>
        </p:spPr>
        <p:txBody>
          <a:bodyPr wrap="square">
            <a:spAutoFit/>
          </a:bodyPr>
          <a:lstStyle/>
          <a:p>
            <a:pPr algn="just">
              <a:buClr>
                <a:schemeClr val="bg2"/>
              </a:buClr>
            </a:pPr>
            <a:r>
              <a:rPr lang="it-IT" altLang="it-IT" sz="2000" dirty="0">
                <a:latin typeface="+mj-lt"/>
              </a:rPr>
              <a:t>C’è difatti poca consapevolezza sulla gravità della cosa e viene talvolta sottovalutata la responsabilità giuridica nei confronti dei minori: la rete è ritenuta spesso un mondo a sé avente scarsa interazione con quello reale.</a:t>
            </a:r>
          </a:p>
          <a:p>
            <a:endParaRPr lang="it-IT" altLang="it-IT" sz="2000" i="1" dirty="0">
              <a:latin typeface="Comic Sans MS" pitchFamily="66" charset="0"/>
            </a:endParaRPr>
          </a:p>
        </p:txBody>
      </p:sp>
      <p:sp>
        <p:nvSpPr>
          <p:cNvPr id="18441" name="AutoShape 9"/>
          <p:cNvSpPr>
            <a:spLocks noChangeAspect="1" noChangeArrowheads="1"/>
          </p:cNvSpPr>
          <p:nvPr/>
        </p:nvSpPr>
        <p:spPr bwMode="auto">
          <a:xfrm>
            <a:off x="2133600" y="3276600"/>
            <a:ext cx="781050" cy="388938"/>
          </a:xfrm>
          <a:prstGeom prst="rightArrow">
            <a:avLst>
              <a:gd name="adj1" fmla="val 50000"/>
              <a:gd name="adj2" fmla="val 50204"/>
            </a:avLst>
          </a:prstGeom>
          <a:solidFill>
            <a:schemeClr val="folHlink"/>
          </a:solidFill>
          <a:ln w="9525">
            <a:solidFill>
              <a:schemeClr val="tx1"/>
            </a:solidFill>
            <a:miter lim="800000"/>
            <a:headEnd/>
            <a:tailEnd/>
          </a:ln>
        </p:spPr>
        <p:txBody>
          <a:bodyPr wrap="none" anchor="ctr">
            <a:spAutoFit/>
          </a:bodyPr>
          <a:lstStyle/>
          <a:p>
            <a:endParaRPr lang="it-IT" alt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it-IT" altLang="it-IT" sz="4000" smtClean="0"/>
              <a:t>Per quali motivi agisce il cyberbullo?</a:t>
            </a:r>
          </a:p>
        </p:txBody>
      </p:sp>
      <p:sp>
        <p:nvSpPr>
          <p:cNvPr id="25603" name="Rectangle 3"/>
          <p:cNvSpPr>
            <a:spLocks noGrp="1" noChangeArrowheads="1"/>
          </p:cNvSpPr>
          <p:nvPr>
            <p:ph idx="1"/>
          </p:nvPr>
        </p:nvSpPr>
        <p:spPr/>
        <p:txBody>
          <a:bodyPr/>
          <a:lstStyle/>
          <a:p>
            <a:pPr eaLnBrk="1" hangingPunct="1">
              <a:lnSpc>
                <a:spcPct val="80000"/>
              </a:lnSpc>
            </a:pPr>
            <a:r>
              <a:rPr lang="it-IT" altLang="it-IT" sz="2400" smtClean="0"/>
              <a:t>Il cyberbullo in genere compie azioni di prepotenza per ottenere popolarità all’interno di un gruppo, per divertimento o semplicemente per noia. </a:t>
            </a:r>
            <a:br>
              <a:rPr lang="it-IT" altLang="it-IT" sz="2400" smtClean="0"/>
            </a:br>
            <a:r>
              <a:rPr lang="it-IT" altLang="it-IT" sz="2400" smtClean="0"/>
              <a:t>Per il cyberbullismo, in particolare, sono stati definiti alcuni comportamenti specifici che possono scatenare il fenomeno:</a:t>
            </a:r>
          </a:p>
          <a:p>
            <a:pPr eaLnBrk="1" hangingPunct="1">
              <a:lnSpc>
                <a:spcPct val="80000"/>
              </a:lnSpc>
            </a:pPr>
            <a:r>
              <a:rPr lang="it-IT" altLang="it-IT" sz="2400" b="1" smtClean="0"/>
              <a:t>un utilizzo eccessivo di Internet </a:t>
            </a:r>
            <a:endParaRPr lang="it-IT" altLang="it-IT" sz="2400" smtClean="0"/>
          </a:p>
          <a:p>
            <a:pPr eaLnBrk="1" hangingPunct="1">
              <a:lnSpc>
                <a:spcPct val="80000"/>
              </a:lnSpc>
            </a:pPr>
            <a:r>
              <a:rPr lang="it-IT" altLang="it-IT" sz="2400" b="1" smtClean="0"/>
              <a:t>un accesso alla rete senza controllo da parte degli adulti</a:t>
            </a:r>
            <a:r>
              <a:rPr lang="it-IT" altLang="it-IT" sz="2400" smtClean="0"/>
              <a:t> </a:t>
            </a:r>
          </a:p>
          <a:p>
            <a:pPr eaLnBrk="1" hangingPunct="1">
              <a:lnSpc>
                <a:spcPct val="80000"/>
              </a:lnSpc>
            </a:pPr>
            <a:r>
              <a:rPr lang="it-IT" altLang="it-IT" sz="2400" b="1" smtClean="0"/>
              <a:t>partecipazione a gruppi online </a:t>
            </a:r>
            <a:r>
              <a:rPr lang="it-IT" altLang="it-IT" sz="2400" smtClean="0"/>
              <a:t> </a:t>
            </a:r>
            <a:endParaRPr lang="it-IT" altLang="it-IT" sz="2400" b="1" smtClean="0"/>
          </a:p>
          <a:p>
            <a:pPr eaLnBrk="1" hangingPunct="1">
              <a:lnSpc>
                <a:spcPct val="80000"/>
              </a:lnSpc>
            </a:pPr>
            <a:r>
              <a:rPr lang="it-IT" altLang="it-IT" sz="2400" b="1" smtClean="0"/>
              <a:t>può offendere</a:t>
            </a:r>
            <a:r>
              <a:rPr lang="it-IT" altLang="it-IT" sz="2400" smtClean="0"/>
              <a:t>:  </a:t>
            </a:r>
          </a:p>
          <a:p>
            <a:pPr eaLnBrk="1" hangingPunct="1">
              <a:lnSpc>
                <a:spcPct val="80000"/>
              </a:lnSpc>
            </a:pPr>
            <a:r>
              <a:rPr lang="it-IT" altLang="it-IT" sz="2400" b="1" smtClean="0"/>
              <a:t>utilizzo di webcam e social network </a:t>
            </a:r>
            <a:r>
              <a:rPr lang="it-IT" altLang="it-IT" sz="2400" smtClean="0"/>
              <a:t> </a:t>
            </a:r>
          </a:p>
          <a:p>
            <a:pPr eaLnBrk="1" hangingPunct="1">
              <a:lnSpc>
                <a:spcPct val="80000"/>
              </a:lnSpc>
            </a:pPr>
            <a:r>
              <a:rPr lang="it-IT" altLang="it-IT" sz="2400" b="1" smtClean="0"/>
              <a:t>utilizzo molto frequente di videogiochi violenti</a:t>
            </a:r>
            <a:r>
              <a:rPr lang="it-IT" altLang="it-IT" sz="2400" smtClean="0"/>
              <a:t>  </a:t>
            </a:r>
          </a:p>
          <a:p>
            <a:pPr eaLnBrk="1" hangingPunct="1">
              <a:lnSpc>
                <a:spcPct val="80000"/>
              </a:lnSpc>
            </a:pPr>
            <a:endParaRPr lang="it-IT" altLang="it-IT" sz="2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C:\Documents and Settings\CASE\Documenti\Immagini\Raccolta multimediale Microsoft\j0397987.wmf"/>
          <p:cNvPicPr>
            <a:picLocks noChangeAspect="1" noChangeArrowheads="1"/>
          </p:cNvPicPr>
          <p:nvPr/>
        </p:nvPicPr>
        <p:blipFill>
          <a:blip r:embed="rId3" cstate="print"/>
          <a:srcRect/>
          <a:stretch>
            <a:fillRect/>
          </a:stretch>
        </p:blipFill>
        <p:spPr bwMode="auto">
          <a:xfrm>
            <a:off x="0" y="2571750"/>
            <a:ext cx="571500" cy="571500"/>
          </a:xfrm>
          <a:prstGeom prst="rect">
            <a:avLst/>
          </a:prstGeom>
          <a:noFill/>
          <a:ln w="9525">
            <a:noFill/>
            <a:miter lim="800000"/>
            <a:headEnd/>
            <a:tailEnd/>
          </a:ln>
        </p:spPr>
      </p:pic>
      <p:pic>
        <p:nvPicPr>
          <p:cNvPr id="19459" name="Picture 11" descr="C:\Documents and Settings\CASE\Documenti\Immagini\Raccolta multimediale Microsoft\j0397961.wmf"/>
          <p:cNvPicPr>
            <a:picLocks noChangeAspect="1" noChangeArrowheads="1"/>
          </p:cNvPicPr>
          <p:nvPr/>
        </p:nvPicPr>
        <p:blipFill>
          <a:blip r:embed="rId4" cstate="print"/>
          <a:srcRect/>
          <a:stretch>
            <a:fillRect/>
          </a:stretch>
        </p:blipFill>
        <p:spPr bwMode="auto">
          <a:xfrm>
            <a:off x="0" y="3417888"/>
            <a:ext cx="571500" cy="573087"/>
          </a:xfrm>
          <a:prstGeom prst="rect">
            <a:avLst/>
          </a:prstGeom>
          <a:noFill/>
          <a:ln w="9525">
            <a:noFill/>
            <a:miter lim="800000"/>
            <a:headEnd/>
            <a:tailEnd/>
          </a:ln>
        </p:spPr>
      </p:pic>
      <p:pic>
        <p:nvPicPr>
          <p:cNvPr id="19460" name="Picture 12" descr="C:\Documents and Settings\CASE\Documenti\Immagini\Raccolta multimediale Microsoft\j0397959.wmf"/>
          <p:cNvPicPr>
            <a:picLocks noChangeAspect="1" noChangeArrowheads="1"/>
          </p:cNvPicPr>
          <p:nvPr/>
        </p:nvPicPr>
        <p:blipFill>
          <a:blip r:embed="rId5" cstate="print"/>
          <a:srcRect/>
          <a:stretch>
            <a:fillRect/>
          </a:stretch>
        </p:blipFill>
        <p:spPr bwMode="auto">
          <a:xfrm>
            <a:off x="47625" y="5284788"/>
            <a:ext cx="523875" cy="523875"/>
          </a:xfrm>
          <a:prstGeom prst="rect">
            <a:avLst/>
          </a:prstGeom>
          <a:noFill/>
          <a:ln w="9525">
            <a:noFill/>
            <a:miter lim="800000"/>
            <a:headEnd/>
            <a:tailEnd/>
          </a:ln>
        </p:spPr>
      </p:pic>
      <p:pic>
        <p:nvPicPr>
          <p:cNvPr id="19461" name="Picture 13" descr="C:\Documents and Settings\CASE\Documenti\Immagini\Raccolta multimediale Microsoft\j0396298.wmf"/>
          <p:cNvPicPr>
            <a:picLocks noChangeAspect="1" noChangeArrowheads="1"/>
          </p:cNvPicPr>
          <p:nvPr/>
        </p:nvPicPr>
        <p:blipFill>
          <a:blip r:embed="rId6" cstate="print"/>
          <a:srcRect/>
          <a:stretch>
            <a:fillRect/>
          </a:stretch>
        </p:blipFill>
        <p:spPr bwMode="auto">
          <a:xfrm>
            <a:off x="0" y="6143625"/>
            <a:ext cx="534988" cy="528638"/>
          </a:xfrm>
          <a:prstGeom prst="rect">
            <a:avLst/>
          </a:prstGeom>
          <a:noFill/>
          <a:ln w="9525">
            <a:noFill/>
            <a:miter lim="800000"/>
            <a:headEnd/>
            <a:tailEnd/>
          </a:ln>
        </p:spPr>
      </p:pic>
      <p:pic>
        <p:nvPicPr>
          <p:cNvPr id="19462" name="Picture 14" descr="C:\Documents and Settings\CASE\Documenti\Immagini\Raccolta multimediale Microsoft\j0396350.wmf"/>
          <p:cNvPicPr>
            <a:picLocks noChangeAspect="1" noChangeArrowheads="1"/>
          </p:cNvPicPr>
          <p:nvPr/>
        </p:nvPicPr>
        <p:blipFill>
          <a:blip r:embed="rId7" cstate="print"/>
          <a:srcRect/>
          <a:stretch>
            <a:fillRect/>
          </a:stretch>
        </p:blipFill>
        <p:spPr bwMode="auto">
          <a:xfrm>
            <a:off x="0" y="4333875"/>
            <a:ext cx="595313" cy="595313"/>
          </a:xfrm>
          <a:prstGeom prst="rect">
            <a:avLst/>
          </a:prstGeom>
          <a:noFill/>
          <a:ln w="9525">
            <a:noFill/>
            <a:miter lim="800000"/>
            <a:headEnd/>
            <a:tailEnd/>
          </a:ln>
        </p:spPr>
      </p:pic>
      <p:pic>
        <p:nvPicPr>
          <p:cNvPr id="19463" name="Picture 15" descr="C:\Documents and Settings\CASE\Documenti\Immagini\Raccolta multimediale Microsoft\j0398011.wmf"/>
          <p:cNvPicPr>
            <a:picLocks noChangeAspect="1" noChangeArrowheads="1"/>
          </p:cNvPicPr>
          <p:nvPr/>
        </p:nvPicPr>
        <p:blipFill>
          <a:blip r:embed="rId8" cstate="print"/>
          <a:srcRect/>
          <a:stretch>
            <a:fillRect/>
          </a:stretch>
        </p:blipFill>
        <p:spPr bwMode="auto">
          <a:xfrm>
            <a:off x="0" y="1785938"/>
            <a:ext cx="588963" cy="576262"/>
          </a:xfrm>
          <a:prstGeom prst="rect">
            <a:avLst/>
          </a:prstGeom>
          <a:noFill/>
          <a:ln w="9525">
            <a:noFill/>
            <a:miter lim="800000"/>
            <a:headEnd/>
            <a:tailEnd/>
          </a:ln>
        </p:spPr>
      </p:pic>
      <p:pic>
        <p:nvPicPr>
          <p:cNvPr id="19464" name="Picture 16" descr="C:\Documents and Settings\CASE\Documenti\Immagini\Raccolta multimediale Microsoft\j0397973.wmf"/>
          <p:cNvPicPr>
            <a:picLocks noChangeAspect="1" noChangeArrowheads="1"/>
          </p:cNvPicPr>
          <p:nvPr/>
        </p:nvPicPr>
        <p:blipFill>
          <a:blip r:embed="rId9" cstate="print"/>
          <a:srcRect/>
          <a:stretch>
            <a:fillRect/>
          </a:stretch>
        </p:blipFill>
        <p:spPr bwMode="auto">
          <a:xfrm>
            <a:off x="0" y="928688"/>
            <a:ext cx="571500" cy="571500"/>
          </a:xfrm>
          <a:prstGeom prst="rect">
            <a:avLst/>
          </a:prstGeom>
          <a:noFill/>
          <a:ln w="9525">
            <a:noFill/>
            <a:miter lim="800000"/>
            <a:headEnd/>
            <a:tailEnd/>
          </a:ln>
        </p:spPr>
      </p:pic>
      <p:pic>
        <p:nvPicPr>
          <p:cNvPr id="19465" name="Picture 20" descr="C:\Documents and Settings\CASE\Documenti\Immagini\Raccolta multimediale Microsoft\j0431555.png"/>
          <p:cNvPicPr>
            <a:picLocks noChangeAspect="1" noChangeArrowheads="1"/>
          </p:cNvPicPr>
          <p:nvPr/>
        </p:nvPicPr>
        <p:blipFill>
          <a:blip r:embed="rId10" cstate="print"/>
          <a:srcRect/>
          <a:stretch>
            <a:fillRect/>
          </a:stretch>
        </p:blipFill>
        <p:spPr bwMode="auto">
          <a:xfrm>
            <a:off x="0" y="44450"/>
            <a:ext cx="642938" cy="642938"/>
          </a:xfrm>
          <a:prstGeom prst="rect">
            <a:avLst/>
          </a:prstGeom>
          <a:noFill/>
          <a:ln w="9525">
            <a:noFill/>
            <a:miter lim="800000"/>
            <a:headEnd/>
            <a:tailEnd/>
          </a:ln>
        </p:spPr>
      </p:pic>
      <p:sp>
        <p:nvSpPr>
          <p:cNvPr id="19466" name="Text Box 14"/>
          <p:cNvSpPr txBox="1">
            <a:spLocks noChangeArrowheads="1"/>
          </p:cNvSpPr>
          <p:nvPr/>
        </p:nvSpPr>
        <p:spPr bwMode="auto">
          <a:xfrm>
            <a:off x="1042988" y="1052513"/>
            <a:ext cx="4321175" cy="366712"/>
          </a:xfrm>
          <a:prstGeom prst="rect">
            <a:avLst/>
          </a:prstGeom>
          <a:noFill/>
          <a:ln w="9525">
            <a:noFill/>
            <a:miter lim="800000"/>
            <a:headEnd/>
            <a:tailEnd/>
          </a:ln>
        </p:spPr>
        <p:txBody>
          <a:bodyPr>
            <a:spAutoFit/>
          </a:bodyPr>
          <a:lstStyle/>
          <a:p>
            <a:pPr algn="ctr">
              <a:spcBef>
                <a:spcPct val="50000"/>
              </a:spcBef>
            </a:pPr>
            <a:endParaRPr lang="it-IT" altLang="it-IT"/>
          </a:p>
        </p:txBody>
      </p:sp>
      <p:sp>
        <p:nvSpPr>
          <p:cNvPr id="19467" name="Text Box 15"/>
          <p:cNvSpPr txBox="1">
            <a:spLocks noChangeArrowheads="1"/>
          </p:cNvSpPr>
          <p:nvPr/>
        </p:nvSpPr>
        <p:spPr bwMode="auto">
          <a:xfrm>
            <a:off x="539750" y="188913"/>
            <a:ext cx="8604250" cy="2009775"/>
          </a:xfrm>
          <a:prstGeom prst="rect">
            <a:avLst/>
          </a:prstGeom>
          <a:noFill/>
          <a:ln w="9525">
            <a:noFill/>
            <a:miter lim="800000"/>
            <a:headEnd/>
            <a:tailEnd/>
          </a:ln>
        </p:spPr>
        <p:txBody>
          <a:bodyPr>
            <a:spAutoFit/>
          </a:bodyPr>
          <a:lstStyle/>
          <a:p>
            <a:pPr algn="ctr">
              <a:spcBef>
                <a:spcPct val="50000"/>
              </a:spcBef>
            </a:pPr>
            <a:r>
              <a:rPr lang="it-IT" altLang="it-IT" sz="2400">
                <a:latin typeface="Comic Sans MS" pitchFamily="66" charset="0"/>
              </a:rPr>
              <a:t> </a:t>
            </a:r>
            <a:r>
              <a:rPr lang="it-IT" altLang="it-IT" sz="2400" b="1">
                <a:solidFill>
                  <a:srgbClr val="EFFA14"/>
                </a:solidFill>
                <a:latin typeface="Garamond" pitchFamily="18" charset="0"/>
              </a:rPr>
              <a:t> </a:t>
            </a:r>
          </a:p>
          <a:p>
            <a:pPr>
              <a:spcBef>
                <a:spcPct val="50000"/>
              </a:spcBef>
            </a:pPr>
            <a:r>
              <a:rPr lang="it-IT" altLang="it-IT" sz="2400">
                <a:latin typeface="Garamond" pitchFamily="18" charset="0"/>
              </a:rPr>
              <a:t> </a:t>
            </a:r>
            <a:r>
              <a:rPr lang="it-IT" altLang="it-IT" sz="2000" b="1">
                <a:latin typeface="Garamond" pitchFamily="18" charset="0"/>
              </a:rPr>
              <a:t> </a:t>
            </a:r>
          </a:p>
          <a:p>
            <a:pPr>
              <a:spcBef>
                <a:spcPct val="50000"/>
              </a:spcBef>
            </a:pPr>
            <a:r>
              <a:rPr lang="it-IT" altLang="it-IT" sz="2400">
                <a:latin typeface="Garamond" pitchFamily="18" charset="0"/>
              </a:rPr>
              <a:t>      </a:t>
            </a:r>
          </a:p>
          <a:p>
            <a:pPr>
              <a:spcBef>
                <a:spcPct val="50000"/>
              </a:spcBef>
            </a:pPr>
            <a:r>
              <a:rPr lang="it-IT" altLang="it-IT" sz="2000" b="1">
                <a:latin typeface="Garamond" pitchFamily="18" charset="0"/>
              </a:rPr>
              <a:t>               </a:t>
            </a:r>
          </a:p>
        </p:txBody>
      </p:sp>
      <p:sp>
        <p:nvSpPr>
          <p:cNvPr id="19468" name="Rectangle 12"/>
          <p:cNvSpPr>
            <a:spLocks noGrp="1" noChangeArrowheads="1"/>
          </p:cNvSpPr>
          <p:nvPr>
            <p:ph type="title"/>
          </p:nvPr>
        </p:nvSpPr>
        <p:spPr>
          <a:xfrm>
            <a:off x="914400" y="404664"/>
            <a:ext cx="8229600" cy="1143000"/>
          </a:xfrm>
        </p:spPr>
        <p:txBody>
          <a:bodyPr/>
          <a:lstStyle/>
          <a:p>
            <a:pPr eaLnBrk="1" hangingPunct="1"/>
            <a:r>
              <a:rPr lang="it-IT" altLang="it-IT" dirty="0" smtClean="0">
                <a:solidFill>
                  <a:srgbClr val="0070C0"/>
                </a:solidFill>
              </a:rPr>
              <a:t>Come si attacca la vittima?</a:t>
            </a:r>
          </a:p>
        </p:txBody>
      </p:sp>
      <p:sp>
        <p:nvSpPr>
          <p:cNvPr id="19469" name="Rectangle 13"/>
          <p:cNvSpPr>
            <a:spLocks noGrp="1" noChangeArrowheads="1"/>
          </p:cNvSpPr>
          <p:nvPr>
            <p:ph idx="1"/>
          </p:nvPr>
        </p:nvSpPr>
        <p:spPr>
          <a:xfrm>
            <a:off x="611560" y="1844824"/>
            <a:ext cx="8229600" cy="4608512"/>
          </a:xfrm>
          <a:noFill/>
        </p:spPr>
        <p:txBody>
          <a:bodyPr>
            <a:normAutofit fontScale="92500" lnSpcReduction="10000"/>
          </a:bodyPr>
          <a:lstStyle/>
          <a:p>
            <a:pPr algn="just" eaLnBrk="1" hangingPunct="1">
              <a:spcBef>
                <a:spcPct val="0"/>
              </a:spcBef>
              <a:buFontTx/>
              <a:buNone/>
            </a:pPr>
            <a:r>
              <a:rPr lang="it-IT" altLang="it-IT" sz="2000" dirty="0" smtClean="0"/>
              <a:t>    Diverse sono le modalità che i ragazzi raccontano di poter mettere in atto una volta individuata la vittima: </a:t>
            </a:r>
          </a:p>
          <a:p>
            <a:pPr algn="just" eaLnBrk="1" hangingPunct="1">
              <a:spcBef>
                <a:spcPct val="0"/>
              </a:spcBef>
              <a:buFontTx/>
              <a:buNone/>
            </a:pPr>
            <a:endParaRPr lang="it-IT" altLang="it-IT" sz="2000" dirty="0" smtClean="0"/>
          </a:p>
          <a:p>
            <a:pPr algn="just">
              <a:spcBef>
                <a:spcPct val="0"/>
              </a:spcBef>
            </a:pPr>
            <a:r>
              <a:rPr lang="it-IT" altLang="it-IT" sz="2000" dirty="0" smtClean="0"/>
              <a:t>si rubano e-mail, profili, o messaggi privati per poi renderli pubblici (48%), </a:t>
            </a:r>
          </a:p>
          <a:p>
            <a:pPr algn="just">
              <a:spcBef>
                <a:spcPct val="0"/>
              </a:spcBef>
            </a:pPr>
            <a:r>
              <a:rPr lang="it-IT" altLang="it-IT" sz="2000" dirty="0" smtClean="0"/>
              <a:t>si inviano sms/mms/e-mail aggressivi e minacciosi ( 52%, lo fanno soprattutto le femmine preadolescenti, la cui percentuale raggiunge il 61%), </a:t>
            </a:r>
          </a:p>
          <a:p>
            <a:pPr algn="just">
              <a:spcBef>
                <a:spcPct val="0"/>
              </a:spcBef>
            </a:pPr>
            <a:r>
              <a:rPr lang="it-IT" altLang="it-IT" sz="2000" dirty="0" smtClean="0"/>
              <a:t>vengono appositamente creati gruppi “contro” su un social network per prendere di mira qualcuno (57%), </a:t>
            </a:r>
          </a:p>
          <a:p>
            <a:pPr algn="just">
              <a:spcBef>
                <a:spcPct val="0"/>
              </a:spcBef>
            </a:pPr>
            <a:r>
              <a:rPr lang="it-IT" altLang="it-IT" sz="2000" dirty="0" smtClean="0"/>
              <a:t>vengono diffuse foto e immagini denigratorie o intime senza il consenso della vittima (59%, con picchi del 68% nel nord est), o notizie false sull’interessato via sms/mms/mail (58%). </a:t>
            </a:r>
          </a:p>
          <a:p>
            <a:pPr algn="just" eaLnBrk="1" hangingPunct="1">
              <a:spcBef>
                <a:spcPct val="0"/>
              </a:spcBef>
              <a:buFontTx/>
              <a:buNone/>
            </a:pPr>
            <a:endParaRPr lang="it-IT" altLang="it-IT" sz="2000" b="1" dirty="0" smtClean="0"/>
          </a:p>
          <a:p>
            <a:pPr algn="just" eaLnBrk="1" hangingPunct="1">
              <a:spcBef>
                <a:spcPct val="0"/>
              </a:spcBef>
              <a:buFontTx/>
              <a:buNone/>
            </a:pPr>
            <a:r>
              <a:rPr lang="it-IT" altLang="it-IT" sz="2000" b="1" dirty="0" smtClean="0"/>
              <a:t>	La modalità d’attacco preferita dai giovani </a:t>
            </a:r>
            <a:r>
              <a:rPr lang="it-IT" altLang="it-IT" sz="2000" b="1" dirty="0" err="1" smtClean="0"/>
              <a:t>cyberbulli</a:t>
            </a:r>
            <a:r>
              <a:rPr lang="it-IT" altLang="it-IT" sz="2000" b="1" dirty="0" smtClean="0"/>
              <a:t> è la PERSECUZIONE della vittima attraverso il suo profilo su un social network (61%). </a:t>
            </a:r>
            <a:r>
              <a:rPr lang="it-IT" altLang="it-IT" sz="2000" dirty="0" smtClean="0"/>
              <a:t/>
            </a:r>
            <a:br>
              <a:rPr lang="it-IT" altLang="it-IT" sz="2000" dirty="0" smtClean="0"/>
            </a:br>
            <a:endParaRPr lang="it-IT" altLang="it-IT" sz="20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3050"/>
            <a:ext cx="8218488" cy="1135063"/>
          </a:xfrm>
        </p:spPr>
        <p:txBody>
          <a:bodyPr lIns="0" tIns="0" rIns="0" bIns="0">
            <a:normAutofit fontScale="90000"/>
          </a:bodyPr>
          <a:lstStyle/>
          <a:p>
            <a:pPr marL="342900" indent="-342900" algn="ctr" defTabSz="449263">
              <a:tabLst>
                <a:tab pos="34290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4000" dirty="0" smtClean="0"/>
              <a:t> </a:t>
            </a:r>
            <a:br>
              <a:rPr lang="it-IT" altLang="it-IT" sz="4000" dirty="0" smtClean="0"/>
            </a:br>
            <a:r>
              <a:rPr lang="it-IT" altLang="it-IT" sz="4000" b="1" u="sng" dirty="0" smtClean="0"/>
              <a:t>Bullismo</a:t>
            </a:r>
            <a:r>
              <a:rPr lang="it-IT" altLang="it-IT" sz="4000" dirty="0" smtClean="0"/>
              <a:t>             vs.        </a:t>
            </a:r>
            <a:r>
              <a:rPr lang="it-IT" altLang="it-IT" sz="4000" b="1" u="sng" dirty="0" err="1" smtClean="0"/>
              <a:t>Cyberbullismo</a:t>
            </a:r>
            <a:endParaRPr lang="it-IT" altLang="it-IT" sz="4000" b="1" u="sng" dirty="0" smtClean="0"/>
          </a:p>
        </p:txBody>
      </p:sp>
      <p:sp>
        <p:nvSpPr>
          <p:cNvPr id="5123" name="Rectangle 3"/>
          <p:cNvSpPr>
            <a:spLocks noGrp="1" noChangeArrowheads="1"/>
          </p:cNvSpPr>
          <p:nvPr>
            <p:ph sz="half" idx="1"/>
          </p:nvPr>
        </p:nvSpPr>
        <p:spPr>
          <a:xfrm>
            <a:off x="488950" y="1600200"/>
            <a:ext cx="4017963" cy="4530725"/>
          </a:xfrm>
        </p:spPr>
        <p:txBody>
          <a:bodyPr lIns="0" tIns="0" rIns="0" bIns="0"/>
          <a:lstStyle/>
          <a:p>
            <a:pPr marL="522288" indent="-457200" defTabSz="449263">
              <a:buFont typeface="+mj-lt"/>
              <a:buAutoNum type="arabicPeriod"/>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200" dirty="0" smtClean="0">
                <a:latin typeface="+mj-lt"/>
              </a:rPr>
              <a:t>Attori definiti:”bullo”, “gregari”, “vittima”, “osservatori”.</a:t>
            </a:r>
          </a:p>
          <a:p>
            <a:pPr marL="522288" indent="-457200" algn="just" defTabSz="449263">
              <a:buFont typeface="+mj-lt"/>
              <a:buAutoNum type="arabicPeriod"/>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200" dirty="0" smtClean="0">
                <a:latin typeface="+mj-lt"/>
              </a:rPr>
              <a:t>Sono coinvolte persone della scuola o compagnia, solitamente </a:t>
            </a:r>
            <a:r>
              <a:rPr lang="it-IT" altLang="it-IT" sz="2200" u="sng" dirty="0" smtClean="0">
                <a:latin typeface="+mj-lt"/>
              </a:rPr>
              <a:t>conosciute.</a:t>
            </a:r>
          </a:p>
          <a:p>
            <a:pPr marL="522288" indent="-457200" algn="just" defTabSz="449263">
              <a:buFont typeface="+mj-lt"/>
              <a:buAutoNum type="arabicPeriod"/>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200" dirty="0" smtClean="0">
                <a:latin typeface="+mj-lt"/>
              </a:rPr>
              <a:t>La conoscenza degli episodi di bullismo circolano all'interno di un </a:t>
            </a:r>
            <a:r>
              <a:rPr lang="it-IT" altLang="it-IT" sz="2200" u="sng" dirty="0" smtClean="0">
                <a:latin typeface="+mj-lt"/>
              </a:rPr>
              <a:t>territorio ristretto</a:t>
            </a:r>
            <a:r>
              <a:rPr lang="it-IT" altLang="it-IT" sz="2200" dirty="0" smtClean="0">
                <a:latin typeface="+mj-lt"/>
              </a:rPr>
              <a:t> (classe, scuola, compagnia, gruppo sportivo).</a:t>
            </a:r>
          </a:p>
        </p:txBody>
      </p:sp>
      <p:sp>
        <p:nvSpPr>
          <p:cNvPr id="5124" name="Text Box 4"/>
          <p:cNvSpPr txBox="1">
            <a:spLocks noChangeArrowheads="1"/>
          </p:cNvSpPr>
          <p:nvPr/>
        </p:nvSpPr>
        <p:spPr bwMode="auto">
          <a:xfrm>
            <a:off x="4668838" y="1604963"/>
            <a:ext cx="4010025" cy="4424362"/>
          </a:xfrm>
          <a:prstGeom prst="rect">
            <a:avLst/>
          </a:prstGeom>
          <a:noFill/>
          <a:ln w="9525">
            <a:noFill/>
            <a:round/>
            <a:headEnd/>
            <a:tailEnd/>
          </a:ln>
        </p:spPr>
        <p:txBody>
          <a:bodyPr lIns="0" tIns="0" rIns="0" bIns="0"/>
          <a:lstStyle/>
          <a:p>
            <a:pPr marL="522288" indent="-457200" defTabSz="449263">
              <a:lnSpc>
                <a:spcPct val="87000"/>
              </a:lnSpc>
              <a:buClr>
                <a:srgbClr val="99284C"/>
              </a:buClr>
              <a:buSzPct val="75000"/>
              <a:buFont typeface="+mj-lt"/>
              <a:buAutoNum type="arabicPeriod"/>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pPr>
            <a:r>
              <a:rPr lang="it-IT" altLang="it-IT" sz="2200" u="sng" dirty="0">
                <a:solidFill>
                  <a:srgbClr val="333333"/>
                </a:solidFill>
                <a:latin typeface="+mj-lt"/>
                <a:ea typeface="Arial Unicode MS" pitchFamily="34" charset="-128"/>
                <a:cs typeface="Arial Unicode MS" pitchFamily="34" charset="-128"/>
              </a:rPr>
              <a:t>Qualunque persona </a:t>
            </a:r>
            <a:r>
              <a:rPr lang="it-IT" altLang="it-IT" sz="2200" dirty="0">
                <a:solidFill>
                  <a:srgbClr val="333333"/>
                </a:solidFill>
                <a:latin typeface="+mj-lt"/>
                <a:ea typeface="Arial Unicode MS" pitchFamily="34" charset="-128"/>
                <a:cs typeface="Arial Unicode MS" pitchFamily="34" charset="-128"/>
              </a:rPr>
              <a:t>(anche con basso potere sociale: “vittime”).</a:t>
            </a:r>
          </a:p>
          <a:p>
            <a:pPr marL="522288" indent="-457200" defTabSz="449263">
              <a:lnSpc>
                <a:spcPct val="87000"/>
              </a:lnSpc>
              <a:buClr>
                <a:srgbClr val="99284C"/>
              </a:buClr>
              <a:buSzPct val="75000"/>
              <a:buFont typeface="+mj-lt"/>
              <a:buAutoNum type="arabicPeriod"/>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pPr>
            <a:endParaRPr lang="it-IT" altLang="it-IT" sz="2200" dirty="0">
              <a:solidFill>
                <a:srgbClr val="333333"/>
              </a:solidFill>
              <a:latin typeface="+mj-lt"/>
              <a:ea typeface="Arial Unicode MS" pitchFamily="34" charset="-128"/>
              <a:cs typeface="Arial Unicode MS" pitchFamily="34" charset="-128"/>
            </a:endParaRPr>
          </a:p>
          <a:p>
            <a:pPr marL="522288" indent="-457200" defTabSz="449263">
              <a:lnSpc>
                <a:spcPct val="87000"/>
              </a:lnSpc>
              <a:buClr>
                <a:srgbClr val="99284C"/>
              </a:buClr>
              <a:buSzPct val="75000"/>
              <a:buFont typeface="+mj-lt"/>
              <a:buAutoNum type="arabicPeriod"/>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pPr>
            <a:r>
              <a:rPr lang="it-IT" altLang="it-IT" sz="2200" dirty="0">
                <a:solidFill>
                  <a:srgbClr val="333333"/>
                </a:solidFill>
                <a:latin typeface="+mj-lt"/>
                <a:ea typeface="Arial Unicode MS" pitchFamily="34" charset="-128"/>
                <a:cs typeface="Arial Unicode MS" pitchFamily="34" charset="-128"/>
              </a:rPr>
              <a:t>Possono essere coinvolte persone di tutto il mondo anche </a:t>
            </a:r>
            <a:r>
              <a:rPr lang="it-IT" altLang="it-IT" sz="2200" u="sng" dirty="0">
                <a:solidFill>
                  <a:srgbClr val="333333"/>
                </a:solidFill>
                <a:latin typeface="+mj-lt"/>
                <a:ea typeface="Arial Unicode MS" pitchFamily="34" charset="-128"/>
                <a:cs typeface="Arial Unicode MS" pitchFamily="34" charset="-128"/>
              </a:rPr>
              <a:t>non conosciute</a:t>
            </a:r>
            <a:r>
              <a:rPr lang="it-IT" altLang="it-IT" sz="2200" u="sng" dirty="0" smtClean="0">
                <a:solidFill>
                  <a:srgbClr val="333333"/>
                </a:solidFill>
                <a:latin typeface="+mj-lt"/>
                <a:ea typeface="Arial Unicode MS" pitchFamily="34" charset="-128"/>
                <a:cs typeface="Arial Unicode MS" pitchFamily="34" charset="-128"/>
              </a:rPr>
              <a:t>.</a:t>
            </a:r>
          </a:p>
          <a:p>
            <a:pPr marL="522288" indent="-457200" defTabSz="449263">
              <a:lnSpc>
                <a:spcPct val="87000"/>
              </a:lnSpc>
              <a:buClr>
                <a:srgbClr val="99284C"/>
              </a:buClr>
              <a:buSzPct val="75000"/>
              <a:buFont typeface="+mj-lt"/>
              <a:buAutoNum type="arabicPeriod"/>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pPr>
            <a:endParaRPr lang="it-IT" altLang="it-IT" sz="2200" u="sng" dirty="0">
              <a:solidFill>
                <a:srgbClr val="333333"/>
              </a:solidFill>
              <a:latin typeface="+mj-lt"/>
              <a:ea typeface="Arial Unicode MS" pitchFamily="34" charset="-128"/>
              <a:cs typeface="Arial Unicode MS" pitchFamily="34" charset="-128"/>
            </a:endParaRPr>
          </a:p>
          <a:p>
            <a:pPr marL="522288" indent="-457200" defTabSz="449263">
              <a:lnSpc>
                <a:spcPct val="87000"/>
              </a:lnSpc>
              <a:buClr>
                <a:srgbClr val="99284C"/>
              </a:buClr>
              <a:buSzPct val="75000"/>
              <a:buFont typeface="+mj-lt"/>
              <a:buAutoNum type="arabicPeriod"/>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pPr>
            <a:r>
              <a:rPr lang="it-IT" altLang="it-IT" sz="2200" dirty="0">
                <a:solidFill>
                  <a:srgbClr val="333333"/>
                </a:solidFill>
                <a:latin typeface="+mj-lt"/>
                <a:ea typeface="Arial Unicode MS" pitchFamily="34" charset="-128"/>
                <a:cs typeface="Arial Unicode MS" pitchFamily="34" charset="-128"/>
              </a:rPr>
              <a:t>Il materiale può essere diffuso in </a:t>
            </a:r>
            <a:r>
              <a:rPr lang="it-IT" altLang="it-IT" sz="2200" u="sng" dirty="0">
                <a:solidFill>
                  <a:srgbClr val="333333"/>
                </a:solidFill>
                <a:latin typeface="+mj-lt"/>
                <a:ea typeface="Arial Unicode MS" pitchFamily="34" charset="-128"/>
                <a:cs typeface="Arial Unicode MS" pitchFamily="34" charset="-128"/>
              </a:rPr>
              <a:t>tutto il mondo</a:t>
            </a:r>
            <a:r>
              <a:rPr lang="it-IT" altLang="it-IT" sz="2200" dirty="0">
                <a:solidFill>
                  <a:srgbClr val="333333"/>
                </a:solidFill>
                <a:latin typeface="+mj-lt"/>
                <a:ea typeface="Arial Unicode MS" pitchFamily="34" charset="-128"/>
                <a:cs typeface="Arial Unicode MS" pitchFamily="34" charset="-128"/>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3050"/>
            <a:ext cx="8218488" cy="1135063"/>
          </a:xfrm>
        </p:spPr>
        <p:txBody>
          <a:bodyPr lIns="0" tIns="0" rIns="0" bIns="0"/>
          <a:lstStyle/>
          <a:p>
            <a:pPr marL="342900" indent="-342900" defTabSz="449263">
              <a:tabLst>
                <a:tab pos="34290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4000" smtClean="0"/>
              <a:t> bullismo vs.                cyberbullismo</a:t>
            </a:r>
          </a:p>
        </p:txBody>
      </p:sp>
      <p:sp>
        <p:nvSpPr>
          <p:cNvPr id="6147" name="Rectangle 3"/>
          <p:cNvSpPr>
            <a:spLocks noGrp="1" noChangeArrowheads="1"/>
          </p:cNvSpPr>
          <p:nvPr>
            <p:ph sz="half" idx="1"/>
          </p:nvPr>
        </p:nvSpPr>
        <p:spPr>
          <a:xfrm>
            <a:off x="488950" y="1600200"/>
            <a:ext cx="4017963" cy="4530725"/>
          </a:xfrm>
        </p:spPr>
        <p:txBody>
          <a:bodyPr lIns="0" tIns="0" rIns="0" bIns="0">
            <a:normAutofit fontScale="92500" lnSpcReduction="10000"/>
          </a:bodyPr>
          <a:lstStyle/>
          <a:p>
            <a:pPr marL="522288" indent="-457200" defTabSz="449263">
              <a:buFont typeface="+mj-lt"/>
              <a:buAutoNum type="arabicPeriod"/>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000" dirty="0" smtClean="0"/>
              <a:t>Le azioni del fenomeno bullismo possono accadere in </a:t>
            </a:r>
            <a:r>
              <a:rPr lang="it-IT" altLang="it-IT" sz="2000" u="sng" dirty="0" smtClean="0"/>
              <a:t>tempi definiti:</a:t>
            </a:r>
            <a:r>
              <a:rPr lang="it-IT" altLang="it-IT" sz="2000" dirty="0" smtClean="0"/>
              <a:t> pausa ricreazione, tragitto casa-scuola, cambio negli </a:t>
            </a:r>
            <a:r>
              <a:rPr lang="it-IT" altLang="it-IT" sz="2000" dirty="0" err="1" smtClean="0"/>
              <a:t>spogliatoii</a:t>
            </a:r>
            <a:r>
              <a:rPr lang="it-IT" altLang="it-IT" sz="2000" dirty="0" smtClean="0"/>
              <a:t>, etc.</a:t>
            </a:r>
          </a:p>
          <a:p>
            <a:pPr marL="522288" indent="-457200" defTabSz="449263">
              <a:buFont typeface="+mj-lt"/>
              <a:buAutoNum type="arabicPeriod"/>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000" u="sng" dirty="0" smtClean="0"/>
              <a:t>Contenimento del livello di </a:t>
            </a:r>
            <a:r>
              <a:rPr lang="it-IT" altLang="it-IT" sz="2000" u="sng" dirty="0" err="1" smtClean="0"/>
              <a:t>disibinizione</a:t>
            </a:r>
            <a:r>
              <a:rPr lang="it-IT" altLang="it-IT" sz="2000" u="sng" dirty="0" smtClean="0"/>
              <a:t> </a:t>
            </a:r>
            <a:r>
              <a:rPr lang="it-IT" altLang="it-IT" sz="2000" dirty="0" smtClean="0"/>
              <a:t>del “bullo”, che dipende dalla dinamica di gruppo.</a:t>
            </a:r>
          </a:p>
          <a:p>
            <a:pPr marL="522288" indent="-457200" defTabSz="449263">
              <a:buFont typeface="+mj-lt"/>
              <a:buAutoNum type="arabicPeriod"/>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000" dirty="0" smtClean="0"/>
              <a:t>Bisogno del bullo di rendersi </a:t>
            </a:r>
            <a:r>
              <a:rPr lang="it-IT" altLang="it-IT" sz="2000" u="sng" dirty="0" smtClean="0"/>
              <a:t>“visibile</a:t>
            </a:r>
            <a:r>
              <a:rPr lang="it-IT" altLang="it-IT" sz="2000" dirty="0" smtClean="0"/>
              <a:t>”</a:t>
            </a:r>
          </a:p>
          <a:p>
            <a:pPr marL="522288" indent="-457200" defTabSz="449263">
              <a:buFont typeface="+mj-lt"/>
              <a:buAutoNum type="arabicPeriod"/>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000" dirty="0" smtClean="0"/>
              <a:t>Può vedere gli effetti sulla “vittima”.</a:t>
            </a:r>
          </a:p>
          <a:p>
            <a:pPr marL="522288" indent="-457200" defTabSz="449263">
              <a:buFont typeface="+mj-lt"/>
              <a:buAutoNum type="arabicPeriod"/>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000" dirty="0" smtClean="0"/>
              <a:t>Il bullo si nasconde dietro una “maschera”.</a:t>
            </a:r>
          </a:p>
        </p:txBody>
      </p:sp>
      <p:sp>
        <p:nvSpPr>
          <p:cNvPr id="6148" name="Text Box 4"/>
          <p:cNvSpPr txBox="1">
            <a:spLocks noChangeArrowheads="1"/>
          </p:cNvSpPr>
          <p:nvPr/>
        </p:nvSpPr>
        <p:spPr bwMode="auto">
          <a:xfrm>
            <a:off x="4668838" y="1604963"/>
            <a:ext cx="4010025" cy="4424362"/>
          </a:xfrm>
          <a:prstGeom prst="rect">
            <a:avLst/>
          </a:prstGeom>
          <a:noFill/>
          <a:ln w="9525">
            <a:noFill/>
            <a:round/>
            <a:headEnd/>
            <a:tailEnd/>
          </a:ln>
        </p:spPr>
        <p:txBody>
          <a:bodyPr lIns="0" tIns="0" rIns="0" bIns="0"/>
          <a:lstStyle/>
          <a:p>
            <a:pPr marL="522288" indent="-457200" defTabSz="449263">
              <a:lnSpc>
                <a:spcPct val="87000"/>
              </a:lnSpc>
              <a:buClr>
                <a:srgbClr val="99284C"/>
              </a:buClr>
              <a:buSzPct val="75000"/>
              <a:buFont typeface="+mj-lt"/>
              <a:buAutoNum type="arabicPeriod"/>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pPr>
            <a:r>
              <a:rPr lang="it-IT" altLang="it-IT" sz="2200" dirty="0">
                <a:solidFill>
                  <a:srgbClr val="333333"/>
                </a:solidFill>
                <a:latin typeface="Times New Roman" pitchFamily="18" charset="0"/>
                <a:ea typeface="Arial Unicode MS" pitchFamily="34" charset="-128"/>
                <a:cs typeface="Arial Unicode MS" pitchFamily="34" charset="-128"/>
              </a:rPr>
              <a:t>I materiali circolano in </a:t>
            </a:r>
            <a:r>
              <a:rPr lang="it-IT" altLang="it-IT" sz="2200" u="sng" dirty="0">
                <a:solidFill>
                  <a:srgbClr val="333333"/>
                </a:solidFill>
                <a:latin typeface="Times New Roman" pitchFamily="18" charset="0"/>
                <a:ea typeface="Arial Unicode MS" pitchFamily="34" charset="-128"/>
                <a:cs typeface="Arial Unicode MS" pitchFamily="34" charset="-128"/>
              </a:rPr>
              <a:t>qualunque orario</a:t>
            </a:r>
            <a:r>
              <a:rPr lang="it-IT" altLang="it-IT" sz="2200" dirty="0">
                <a:solidFill>
                  <a:srgbClr val="333333"/>
                </a:solidFill>
                <a:latin typeface="Times New Roman" pitchFamily="18" charset="0"/>
                <a:ea typeface="Arial Unicode MS" pitchFamily="34" charset="-128"/>
                <a:cs typeface="Arial Unicode MS" pitchFamily="34" charset="-128"/>
              </a:rPr>
              <a:t>: possono permanere sui siti a lungo.</a:t>
            </a:r>
          </a:p>
          <a:p>
            <a:pPr marL="522288" indent="-457200" defTabSz="449263">
              <a:lnSpc>
                <a:spcPct val="87000"/>
              </a:lnSpc>
              <a:buClr>
                <a:srgbClr val="99284C"/>
              </a:buClr>
              <a:buSzPct val="75000"/>
              <a:buFont typeface="+mj-lt"/>
              <a:buAutoNum type="arabicPeriod"/>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pPr>
            <a:endParaRPr lang="it-IT" altLang="it-IT" sz="2200" dirty="0">
              <a:solidFill>
                <a:srgbClr val="333333"/>
              </a:solidFill>
              <a:latin typeface="Times New Roman" pitchFamily="18" charset="0"/>
              <a:ea typeface="Arial Unicode MS" pitchFamily="34" charset="-128"/>
              <a:cs typeface="Arial Unicode MS" pitchFamily="34" charset="-128"/>
            </a:endParaRPr>
          </a:p>
          <a:p>
            <a:pPr marL="522288" indent="-457200" defTabSz="449263">
              <a:lnSpc>
                <a:spcPct val="87000"/>
              </a:lnSpc>
              <a:buClr>
                <a:srgbClr val="99284C"/>
              </a:buClr>
              <a:buSzPct val="75000"/>
              <a:buFont typeface="+mj-lt"/>
              <a:buAutoNum type="arabicPeriod"/>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pPr>
            <a:endParaRPr lang="it-IT" altLang="it-IT" sz="2200" dirty="0">
              <a:solidFill>
                <a:srgbClr val="333333"/>
              </a:solidFill>
              <a:latin typeface="Times New Roman" pitchFamily="18" charset="0"/>
              <a:ea typeface="Arial Unicode MS" pitchFamily="34" charset="-128"/>
              <a:cs typeface="Arial Unicode MS" pitchFamily="34" charset="-128"/>
            </a:endParaRPr>
          </a:p>
          <a:p>
            <a:pPr marL="522288" indent="-457200" defTabSz="449263">
              <a:lnSpc>
                <a:spcPct val="87000"/>
              </a:lnSpc>
              <a:buClr>
                <a:srgbClr val="99284C"/>
              </a:buClr>
              <a:buSzPct val="75000"/>
              <a:buFont typeface="+mj-lt"/>
              <a:buAutoNum type="arabicPeriod"/>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pPr>
            <a:r>
              <a:rPr lang="it-IT" altLang="it-IT" sz="2200" u="sng" dirty="0">
                <a:solidFill>
                  <a:srgbClr val="333333"/>
                </a:solidFill>
                <a:latin typeface="Times New Roman" pitchFamily="18" charset="0"/>
                <a:ea typeface="Arial Unicode MS" pitchFamily="34" charset="-128"/>
                <a:cs typeface="Arial Unicode MS" pitchFamily="34" charset="-128"/>
              </a:rPr>
              <a:t>Alto livello di </a:t>
            </a:r>
            <a:r>
              <a:rPr lang="it-IT" altLang="it-IT" sz="2200" u="sng" dirty="0" err="1">
                <a:solidFill>
                  <a:srgbClr val="333333"/>
                </a:solidFill>
                <a:latin typeface="Times New Roman" pitchFamily="18" charset="0"/>
                <a:ea typeface="Arial Unicode MS" pitchFamily="34" charset="-128"/>
                <a:cs typeface="Arial Unicode MS" pitchFamily="34" charset="-128"/>
              </a:rPr>
              <a:t>disibinizione</a:t>
            </a:r>
            <a:r>
              <a:rPr lang="it-IT" altLang="it-IT" sz="2200" dirty="0">
                <a:solidFill>
                  <a:srgbClr val="333333"/>
                </a:solidFill>
                <a:latin typeface="Times New Roman" pitchFamily="18" charset="0"/>
                <a:ea typeface="Arial Unicode MS" pitchFamily="34" charset="-128"/>
                <a:cs typeface="Arial Unicode MS" pitchFamily="34" charset="-128"/>
              </a:rPr>
              <a:t> del “bullo” (si fanno cose che nella vita reale sarebbero più contenute).</a:t>
            </a:r>
          </a:p>
          <a:p>
            <a:pPr marL="522288" indent="-457200" defTabSz="449263">
              <a:lnSpc>
                <a:spcPct val="87000"/>
              </a:lnSpc>
              <a:buClr>
                <a:srgbClr val="99284C"/>
              </a:buClr>
              <a:buSzPct val="75000"/>
              <a:buFont typeface="+mj-lt"/>
              <a:buAutoNum type="arabicPeriod"/>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pPr>
            <a:r>
              <a:rPr lang="it-IT" altLang="it-IT" sz="2200" dirty="0">
                <a:solidFill>
                  <a:srgbClr val="333333"/>
                </a:solidFill>
                <a:latin typeface="Times New Roman" pitchFamily="18" charset="0"/>
                <a:ea typeface="Arial Unicode MS" pitchFamily="34" charset="-128"/>
                <a:cs typeface="Arial Unicode MS" pitchFamily="34" charset="-128"/>
              </a:rPr>
              <a:t>Il potere del </a:t>
            </a:r>
            <a:r>
              <a:rPr lang="it-IT" altLang="it-IT" sz="2200" dirty="0" err="1">
                <a:solidFill>
                  <a:srgbClr val="333333"/>
                </a:solidFill>
                <a:latin typeface="Times New Roman" pitchFamily="18" charset="0"/>
                <a:ea typeface="Arial Unicode MS" pitchFamily="34" charset="-128"/>
                <a:cs typeface="Arial Unicode MS" pitchFamily="34" charset="-128"/>
              </a:rPr>
              <a:t>bulllo</a:t>
            </a:r>
            <a:r>
              <a:rPr lang="it-IT" altLang="it-IT" sz="2200" dirty="0">
                <a:solidFill>
                  <a:srgbClr val="333333"/>
                </a:solidFill>
                <a:latin typeface="Times New Roman" pitchFamily="18" charset="0"/>
                <a:ea typeface="Arial Unicode MS" pitchFamily="34" charset="-128"/>
                <a:cs typeface="Arial Unicode MS" pitchFamily="34" charset="-128"/>
              </a:rPr>
              <a:t> è accresciuto dall'</a:t>
            </a:r>
            <a:r>
              <a:rPr lang="it-IT" altLang="it-IT" sz="2200" u="sng" dirty="0">
                <a:solidFill>
                  <a:srgbClr val="333333"/>
                </a:solidFill>
                <a:latin typeface="Times New Roman" pitchFamily="18" charset="0"/>
                <a:ea typeface="Arial Unicode MS" pitchFamily="34" charset="-128"/>
                <a:cs typeface="Arial Unicode MS" pitchFamily="34" charset="-128"/>
              </a:rPr>
              <a:t>invisibilità</a:t>
            </a:r>
          </a:p>
          <a:p>
            <a:pPr marL="522288" indent="-457200" defTabSz="449263">
              <a:lnSpc>
                <a:spcPct val="87000"/>
              </a:lnSpc>
              <a:buClr>
                <a:srgbClr val="99284C"/>
              </a:buClr>
              <a:buSzPct val="75000"/>
              <a:buFont typeface="+mj-lt"/>
              <a:buAutoNum type="arabicPeriod"/>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pPr>
            <a:r>
              <a:rPr lang="it-IT" altLang="it-IT" sz="2200" u="sng" dirty="0">
                <a:solidFill>
                  <a:srgbClr val="333333"/>
                </a:solidFill>
                <a:latin typeface="Times New Roman" pitchFamily="18" charset="0"/>
                <a:ea typeface="Arial Unicode MS" pitchFamily="34" charset="-128"/>
                <a:cs typeface="Arial Unicode MS" pitchFamily="34" charset="-128"/>
              </a:rPr>
              <a:t>Non vede gli effetti.</a:t>
            </a:r>
          </a:p>
          <a:p>
            <a:pPr marL="522288" indent="-457200" defTabSz="449263">
              <a:lnSpc>
                <a:spcPct val="87000"/>
              </a:lnSpc>
              <a:buClr>
                <a:srgbClr val="99284C"/>
              </a:buClr>
              <a:buSzPct val="75000"/>
              <a:buFont typeface="+mj-lt"/>
              <a:buAutoNum type="arabicPeriod"/>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pPr>
            <a:endParaRPr lang="it-IT" altLang="it-IT" sz="2200" u="sng" dirty="0">
              <a:solidFill>
                <a:srgbClr val="333333"/>
              </a:solidFill>
              <a:latin typeface="Times New Roman" pitchFamily="18" charset="0"/>
              <a:ea typeface="Arial Unicode MS" pitchFamily="34" charset="-128"/>
              <a:cs typeface="Arial Unicode MS" pitchFamily="34" charset="-128"/>
            </a:endParaRPr>
          </a:p>
          <a:p>
            <a:pPr marL="522288" indent="-457200" defTabSz="449263">
              <a:lnSpc>
                <a:spcPct val="87000"/>
              </a:lnSpc>
              <a:buClr>
                <a:srgbClr val="99284C"/>
              </a:buClr>
              <a:buSzPct val="75000"/>
              <a:buFont typeface="+mj-lt"/>
              <a:buAutoNum type="arabicPeriod"/>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pPr>
            <a:r>
              <a:rPr lang="it-IT" altLang="it-IT" sz="2200" dirty="0">
                <a:solidFill>
                  <a:srgbClr val="333333"/>
                </a:solidFill>
                <a:latin typeface="Times New Roman" pitchFamily="18" charset="0"/>
                <a:ea typeface="Arial Unicode MS" pitchFamily="34" charset="-128"/>
                <a:cs typeface="Arial Unicode MS" pitchFamily="34" charset="-128"/>
              </a:rPr>
              <a:t>Creazione di una</a:t>
            </a:r>
            <a:r>
              <a:rPr lang="it-IT" altLang="it-IT" sz="2200" u="sng" dirty="0">
                <a:solidFill>
                  <a:srgbClr val="333333"/>
                </a:solidFill>
                <a:latin typeface="Times New Roman" pitchFamily="18" charset="0"/>
                <a:ea typeface="Arial Unicode MS" pitchFamily="34" charset="-128"/>
                <a:cs typeface="Arial Unicode MS" pitchFamily="34" charset="-128"/>
              </a:rPr>
              <a:t> personalità virtuale del bullo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3050"/>
            <a:ext cx="8218488" cy="1135063"/>
          </a:xfrm>
        </p:spPr>
        <p:txBody>
          <a:bodyPr lIns="0" tIns="0" rIns="0" bIns="0"/>
          <a:lstStyle/>
          <a:p>
            <a:pPr marL="342900" indent="-342900" defTabSz="449263">
              <a:tabLst>
                <a:tab pos="34290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4000" smtClean="0"/>
              <a:t>Tipologie di cyberbullismo</a:t>
            </a:r>
          </a:p>
        </p:txBody>
      </p:sp>
      <p:sp>
        <p:nvSpPr>
          <p:cNvPr id="12291" name="Rectangle 3"/>
          <p:cNvSpPr>
            <a:spLocks noGrp="1" noChangeArrowheads="1"/>
          </p:cNvSpPr>
          <p:nvPr>
            <p:ph idx="1"/>
          </p:nvPr>
        </p:nvSpPr>
        <p:spPr>
          <a:xfrm>
            <a:off x="457200" y="1600200"/>
            <a:ext cx="8234363" cy="4530725"/>
          </a:xfrm>
        </p:spPr>
        <p:txBody>
          <a:bodyPr lIns="0" tIns="0" rIns="0" bIns="0">
            <a:normAutofit lnSpcReduction="10000"/>
          </a:bodyPr>
          <a:lstStyle/>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200" b="1" smtClean="0"/>
              <a:t>Molestie - Harrassment</a:t>
            </a:r>
            <a:r>
              <a:rPr lang="it-IT" altLang="it-IT" sz="2200" smtClean="0"/>
              <a:t> :messaggi e pubblicazioni offensive o volgari, ripetuti nel tempo; spyware – controllare i movimenti on line della vittima -; telefonate mute.</a:t>
            </a:r>
          </a:p>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200" b="1" smtClean="0"/>
              <a:t>Cyberstalking: </a:t>
            </a:r>
            <a:r>
              <a:rPr lang="it-IT" altLang="it-IT" sz="2200" smtClean="0"/>
              <a:t>può nascere quando</a:t>
            </a:r>
            <a:r>
              <a:rPr lang="it-IT" altLang="it-IT" sz="2200" b="1" smtClean="0"/>
              <a:t> </a:t>
            </a:r>
            <a:r>
              <a:rPr lang="it-IT" altLang="it-IT" sz="2200" smtClean="0"/>
              <a:t>la </a:t>
            </a:r>
            <a:r>
              <a:rPr lang="it-IT" altLang="it-IT" sz="2200" u="sng" smtClean="0"/>
              <a:t>molestia</a:t>
            </a:r>
            <a:r>
              <a:rPr lang="it-IT" altLang="it-IT" sz="2200" smtClean="0"/>
              <a:t> è particolarmente </a:t>
            </a:r>
            <a:r>
              <a:rPr lang="it-IT" altLang="it-IT" sz="2200" u="sng" smtClean="0"/>
              <a:t>insistente </a:t>
            </a:r>
            <a:r>
              <a:rPr lang="it-IT" altLang="it-IT" sz="2200" smtClean="0"/>
              <a:t>e diretta verso coetanei con cui si ha un rapporto conflittuale o con cui si è interrotta una relazione affettiva.</a:t>
            </a:r>
          </a:p>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200" b="1" smtClean="0"/>
              <a:t>Denigrazione - Denigration:</a:t>
            </a:r>
            <a:r>
              <a:rPr lang="it-IT" altLang="it-IT" sz="2200" smtClean="0"/>
              <a:t> </a:t>
            </a:r>
            <a:r>
              <a:rPr lang="it-IT" altLang="it-IT" sz="2200" u="sng" smtClean="0"/>
              <a:t>azione singola </a:t>
            </a:r>
            <a:r>
              <a:rPr lang="it-IT" altLang="it-IT" sz="2200" smtClean="0"/>
              <a:t>volta a denigrare l'altro (una foto deformata, immagini porno) che può produre effetti indefiniti e a cascata.</a:t>
            </a:r>
          </a:p>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200" b="1" smtClean="0"/>
              <a:t>Fingersi un altro</a:t>
            </a:r>
            <a:r>
              <a:rPr lang="it-IT" altLang="it-IT" sz="2200" smtClean="0"/>
              <a:t> – </a:t>
            </a:r>
            <a:r>
              <a:rPr lang="it-IT" altLang="it-IT" sz="2200" b="1" smtClean="0"/>
              <a:t>Impersonation: </a:t>
            </a:r>
            <a:r>
              <a:rPr lang="it-IT" altLang="it-IT" sz="2200" smtClean="0"/>
              <a:t>il bullo, riuscito ad accedere alla password della vittima, invia messaggi ad altre persone o pubblica dati, “spacciandosi” per quella persona, al fine di cambiare o distruggere l'immagine della stessa.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3050"/>
            <a:ext cx="8218488" cy="1135063"/>
          </a:xfrm>
        </p:spPr>
        <p:txBody>
          <a:bodyPr lIns="0" tIns="0" rIns="0" bIns="0"/>
          <a:lstStyle/>
          <a:p>
            <a:pPr marL="342900" indent="-342900" defTabSz="449263">
              <a:tabLst>
                <a:tab pos="34290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4000" smtClean="0"/>
              <a:t>Tipologie di cyberbullismo</a:t>
            </a:r>
          </a:p>
        </p:txBody>
      </p:sp>
      <p:sp>
        <p:nvSpPr>
          <p:cNvPr id="13315" name="Rectangle 3"/>
          <p:cNvSpPr>
            <a:spLocks noGrp="1" noChangeArrowheads="1"/>
          </p:cNvSpPr>
          <p:nvPr>
            <p:ph idx="1"/>
          </p:nvPr>
        </p:nvSpPr>
        <p:spPr>
          <a:xfrm>
            <a:off x="457200" y="1600200"/>
            <a:ext cx="8234363" cy="4530725"/>
          </a:xfrm>
        </p:spPr>
        <p:txBody>
          <a:bodyPr lIns="0" tIns="0" rIns="0" bIns="0">
            <a:normAutofit lnSpcReduction="10000"/>
          </a:bodyPr>
          <a:lstStyle/>
          <a:p>
            <a:pPr marL="487363" indent="-422275" algn="just" defTabSz="449263">
              <a:lnSpc>
                <a:spcPct val="90000"/>
              </a:lnSpc>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200" b="1" smtClean="0"/>
              <a:t>Manipolazione delle informazioni – Outing:</a:t>
            </a:r>
            <a:r>
              <a:rPr lang="it-IT" altLang="it-IT" sz="2200" smtClean="0"/>
              <a:t>  “il bullo” conosce segreti e possiede immagini della “vittima” (prima amica) che diffonde a sua insaputa o contro la sua volontà. Può costringere la “vittima” a pubblicare informazioni e/o immagini di altre persone.</a:t>
            </a:r>
          </a:p>
          <a:p>
            <a:pPr marL="487363" indent="-422275" algn="just" defTabSz="449263">
              <a:lnSpc>
                <a:spcPct val="90000"/>
              </a:lnSpc>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200" b="1" smtClean="0"/>
              <a:t>Escludere (“bannare”) - Exclution: </a:t>
            </a:r>
            <a:r>
              <a:rPr lang="it-IT" altLang="it-IT" sz="2200" smtClean="0"/>
              <a:t>cancellare/estromettere da una chat, gruppo on line di gioco, lista di amici, una persona.</a:t>
            </a:r>
          </a:p>
          <a:p>
            <a:pPr marL="487363" indent="-422275" algn="just" defTabSz="449263">
              <a:lnSpc>
                <a:spcPct val="90000"/>
              </a:lnSpc>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200" b="1" smtClean="0"/>
              <a:t>Filmare – Cyberbrashing: </a:t>
            </a:r>
            <a:r>
              <a:rPr lang="it-IT" altLang="it-IT" sz="2200" smtClean="0"/>
              <a:t>videoriprendere un atto di bullismo e publicarlo su internet, chiedendo pareri e di votarlo.</a:t>
            </a:r>
          </a:p>
          <a:p>
            <a:pPr marL="487363" indent="-422275" algn="just" defTabSz="449263">
              <a:lnSpc>
                <a:spcPct val="90000"/>
              </a:lnSpc>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200" b="1" smtClean="0"/>
              <a:t>Flaming</a:t>
            </a:r>
            <a:r>
              <a:rPr lang="it-IT" altLang="it-IT" sz="2200" smtClean="0"/>
              <a:t> – da fiamma: invio on line di messaggi violenti e volgari</a:t>
            </a:r>
          </a:p>
          <a:p>
            <a:pPr marL="487363" indent="-422275" defTabSz="449263">
              <a:lnSpc>
                <a:spcPct val="90000"/>
              </a:lnSpc>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000" smtClean="0"/>
              <a:t>Rivelazione :</a:t>
            </a:r>
            <a:r>
              <a:rPr lang="it-IT" altLang="it-IT" sz="2000" smtClean="0">
                <a:solidFill>
                  <a:schemeClr val="bg2"/>
                </a:solidFill>
              </a:rPr>
              <a:t> </a:t>
            </a:r>
            <a:r>
              <a:rPr lang="it-IT" altLang="it-IT" sz="2000" smtClean="0"/>
              <a:t>pubblicazione di informazioni o immagini imbarazzanti su qualcuno</a:t>
            </a:r>
          </a:p>
          <a:p>
            <a:pPr marL="487363" indent="-422275" defTabSz="449263">
              <a:lnSpc>
                <a:spcPct val="90000"/>
              </a:lnSpc>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000" b="1" smtClean="0"/>
              <a:t>Cyberpersecuzione</a:t>
            </a:r>
            <a:r>
              <a:rPr lang="it-IT" altLang="it-IT" sz="2000" smtClean="0"/>
              <a:t>: molestie e minacce ripetute per incutere timore o paura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C:\Documents and Settings\CASE\Documenti\Immagini\Raccolta multimediale Microsoft\j0397987.wmf"/>
          <p:cNvPicPr>
            <a:picLocks noChangeAspect="1" noChangeArrowheads="1"/>
          </p:cNvPicPr>
          <p:nvPr/>
        </p:nvPicPr>
        <p:blipFill>
          <a:blip r:embed="rId3" cstate="print"/>
          <a:srcRect/>
          <a:stretch>
            <a:fillRect/>
          </a:stretch>
        </p:blipFill>
        <p:spPr bwMode="auto">
          <a:xfrm>
            <a:off x="0" y="2571750"/>
            <a:ext cx="571500" cy="571500"/>
          </a:xfrm>
          <a:prstGeom prst="rect">
            <a:avLst/>
          </a:prstGeom>
          <a:noFill/>
          <a:ln w="9525">
            <a:noFill/>
            <a:miter lim="800000"/>
            <a:headEnd/>
            <a:tailEnd/>
          </a:ln>
        </p:spPr>
      </p:pic>
      <p:pic>
        <p:nvPicPr>
          <p:cNvPr id="22531" name="Picture 11" descr="C:\Documents and Settings\CASE\Documenti\Immagini\Raccolta multimediale Microsoft\j0397961.wmf"/>
          <p:cNvPicPr>
            <a:picLocks noChangeAspect="1" noChangeArrowheads="1"/>
          </p:cNvPicPr>
          <p:nvPr/>
        </p:nvPicPr>
        <p:blipFill>
          <a:blip r:embed="rId4" cstate="print"/>
          <a:srcRect/>
          <a:stretch>
            <a:fillRect/>
          </a:stretch>
        </p:blipFill>
        <p:spPr bwMode="auto">
          <a:xfrm>
            <a:off x="0" y="3417888"/>
            <a:ext cx="571500" cy="573087"/>
          </a:xfrm>
          <a:prstGeom prst="rect">
            <a:avLst/>
          </a:prstGeom>
          <a:noFill/>
          <a:ln w="9525">
            <a:noFill/>
            <a:miter lim="800000"/>
            <a:headEnd/>
            <a:tailEnd/>
          </a:ln>
        </p:spPr>
      </p:pic>
      <p:pic>
        <p:nvPicPr>
          <p:cNvPr id="22532" name="Picture 12" descr="C:\Documents and Settings\CASE\Documenti\Immagini\Raccolta multimediale Microsoft\j0397959.wmf"/>
          <p:cNvPicPr>
            <a:picLocks noChangeAspect="1" noChangeArrowheads="1"/>
          </p:cNvPicPr>
          <p:nvPr/>
        </p:nvPicPr>
        <p:blipFill>
          <a:blip r:embed="rId5" cstate="print"/>
          <a:srcRect/>
          <a:stretch>
            <a:fillRect/>
          </a:stretch>
        </p:blipFill>
        <p:spPr bwMode="auto">
          <a:xfrm>
            <a:off x="47625" y="5284788"/>
            <a:ext cx="523875" cy="523875"/>
          </a:xfrm>
          <a:prstGeom prst="rect">
            <a:avLst/>
          </a:prstGeom>
          <a:noFill/>
          <a:ln w="9525">
            <a:noFill/>
            <a:miter lim="800000"/>
            <a:headEnd/>
            <a:tailEnd/>
          </a:ln>
        </p:spPr>
      </p:pic>
      <p:pic>
        <p:nvPicPr>
          <p:cNvPr id="22533" name="Picture 13" descr="C:\Documents and Settings\CASE\Documenti\Immagini\Raccolta multimediale Microsoft\j0396298.wmf"/>
          <p:cNvPicPr>
            <a:picLocks noChangeAspect="1" noChangeArrowheads="1"/>
          </p:cNvPicPr>
          <p:nvPr/>
        </p:nvPicPr>
        <p:blipFill>
          <a:blip r:embed="rId6" cstate="print"/>
          <a:srcRect/>
          <a:stretch>
            <a:fillRect/>
          </a:stretch>
        </p:blipFill>
        <p:spPr bwMode="auto">
          <a:xfrm>
            <a:off x="0" y="6143625"/>
            <a:ext cx="534988" cy="528638"/>
          </a:xfrm>
          <a:prstGeom prst="rect">
            <a:avLst/>
          </a:prstGeom>
          <a:noFill/>
          <a:ln w="9525">
            <a:noFill/>
            <a:miter lim="800000"/>
            <a:headEnd/>
            <a:tailEnd/>
          </a:ln>
        </p:spPr>
      </p:pic>
      <p:pic>
        <p:nvPicPr>
          <p:cNvPr id="22534" name="Picture 14" descr="C:\Documents and Settings\CASE\Documenti\Immagini\Raccolta multimediale Microsoft\j0396350.wmf"/>
          <p:cNvPicPr>
            <a:picLocks noChangeAspect="1" noChangeArrowheads="1"/>
          </p:cNvPicPr>
          <p:nvPr/>
        </p:nvPicPr>
        <p:blipFill>
          <a:blip r:embed="rId7" cstate="print"/>
          <a:srcRect/>
          <a:stretch>
            <a:fillRect/>
          </a:stretch>
        </p:blipFill>
        <p:spPr bwMode="auto">
          <a:xfrm>
            <a:off x="0" y="4333875"/>
            <a:ext cx="595313" cy="595313"/>
          </a:xfrm>
          <a:prstGeom prst="rect">
            <a:avLst/>
          </a:prstGeom>
          <a:noFill/>
          <a:ln w="9525">
            <a:noFill/>
            <a:miter lim="800000"/>
            <a:headEnd/>
            <a:tailEnd/>
          </a:ln>
        </p:spPr>
      </p:pic>
      <p:pic>
        <p:nvPicPr>
          <p:cNvPr id="22535" name="Picture 15" descr="C:\Documents and Settings\CASE\Documenti\Immagini\Raccolta multimediale Microsoft\j0398011.wmf"/>
          <p:cNvPicPr>
            <a:picLocks noChangeAspect="1" noChangeArrowheads="1"/>
          </p:cNvPicPr>
          <p:nvPr/>
        </p:nvPicPr>
        <p:blipFill>
          <a:blip r:embed="rId8" cstate="print"/>
          <a:srcRect/>
          <a:stretch>
            <a:fillRect/>
          </a:stretch>
        </p:blipFill>
        <p:spPr bwMode="auto">
          <a:xfrm>
            <a:off x="0" y="1785938"/>
            <a:ext cx="588963" cy="576262"/>
          </a:xfrm>
          <a:prstGeom prst="rect">
            <a:avLst/>
          </a:prstGeom>
          <a:noFill/>
          <a:ln w="9525">
            <a:noFill/>
            <a:miter lim="800000"/>
            <a:headEnd/>
            <a:tailEnd/>
          </a:ln>
        </p:spPr>
      </p:pic>
      <p:pic>
        <p:nvPicPr>
          <p:cNvPr id="22536" name="Picture 16" descr="C:\Documents and Settings\CASE\Documenti\Immagini\Raccolta multimediale Microsoft\j0397973.wmf"/>
          <p:cNvPicPr>
            <a:picLocks noChangeAspect="1" noChangeArrowheads="1"/>
          </p:cNvPicPr>
          <p:nvPr/>
        </p:nvPicPr>
        <p:blipFill>
          <a:blip r:embed="rId9" cstate="print"/>
          <a:srcRect/>
          <a:stretch>
            <a:fillRect/>
          </a:stretch>
        </p:blipFill>
        <p:spPr bwMode="auto">
          <a:xfrm>
            <a:off x="0" y="928688"/>
            <a:ext cx="571500" cy="571500"/>
          </a:xfrm>
          <a:prstGeom prst="rect">
            <a:avLst/>
          </a:prstGeom>
          <a:noFill/>
          <a:ln w="9525">
            <a:noFill/>
            <a:miter lim="800000"/>
            <a:headEnd/>
            <a:tailEnd/>
          </a:ln>
        </p:spPr>
      </p:pic>
      <p:pic>
        <p:nvPicPr>
          <p:cNvPr id="22537" name="Picture 20" descr="C:\Documents and Settings\CASE\Documenti\Immagini\Raccolta multimediale Microsoft\j0431555.png"/>
          <p:cNvPicPr>
            <a:picLocks noChangeAspect="1" noChangeArrowheads="1"/>
          </p:cNvPicPr>
          <p:nvPr/>
        </p:nvPicPr>
        <p:blipFill>
          <a:blip r:embed="rId10" cstate="print"/>
          <a:srcRect/>
          <a:stretch>
            <a:fillRect/>
          </a:stretch>
        </p:blipFill>
        <p:spPr bwMode="auto">
          <a:xfrm>
            <a:off x="0" y="44450"/>
            <a:ext cx="642938" cy="642938"/>
          </a:xfrm>
          <a:prstGeom prst="rect">
            <a:avLst/>
          </a:prstGeom>
          <a:noFill/>
          <a:ln w="9525">
            <a:noFill/>
            <a:miter lim="800000"/>
            <a:headEnd/>
            <a:tailEnd/>
          </a:ln>
        </p:spPr>
      </p:pic>
      <p:sp>
        <p:nvSpPr>
          <p:cNvPr id="22538" name="Text Box 14"/>
          <p:cNvSpPr txBox="1">
            <a:spLocks noChangeArrowheads="1"/>
          </p:cNvSpPr>
          <p:nvPr/>
        </p:nvSpPr>
        <p:spPr bwMode="auto">
          <a:xfrm>
            <a:off x="1042988" y="1052513"/>
            <a:ext cx="4321175" cy="366712"/>
          </a:xfrm>
          <a:prstGeom prst="rect">
            <a:avLst/>
          </a:prstGeom>
          <a:noFill/>
          <a:ln w="9525">
            <a:noFill/>
            <a:miter lim="800000"/>
            <a:headEnd/>
            <a:tailEnd/>
          </a:ln>
        </p:spPr>
        <p:txBody>
          <a:bodyPr>
            <a:spAutoFit/>
          </a:bodyPr>
          <a:lstStyle/>
          <a:p>
            <a:pPr algn="ctr">
              <a:spcBef>
                <a:spcPct val="50000"/>
              </a:spcBef>
            </a:pPr>
            <a:endParaRPr lang="it-IT" altLang="it-IT"/>
          </a:p>
        </p:txBody>
      </p:sp>
      <p:sp>
        <p:nvSpPr>
          <p:cNvPr id="22539" name="Text Box 15"/>
          <p:cNvSpPr txBox="1">
            <a:spLocks noChangeArrowheads="1"/>
          </p:cNvSpPr>
          <p:nvPr/>
        </p:nvSpPr>
        <p:spPr bwMode="auto">
          <a:xfrm>
            <a:off x="539750" y="188913"/>
            <a:ext cx="8604250" cy="2009775"/>
          </a:xfrm>
          <a:prstGeom prst="rect">
            <a:avLst/>
          </a:prstGeom>
          <a:noFill/>
          <a:ln w="9525">
            <a:noFill/>
            <a:miter lim="800000"/>
            <a:headEnd/>
            <a:tailEnd/>
          </a:ln>
        </p:spPr>
        <p:txBody>
          <a:bodyPr>
            <a:spAutoFit/>
          </a:bodyPr>
          <a:lstStyle/>
          <a:p>
            <a:pPr algn="ctr">
              <a:spcBef>
                <a:spcPct val="50000"/>
              </a:spcBef>
            </a:pPr>
            <a:r>
              <a:rPr lang="it-IT" altLang="it-IT" sz="2400">
                <a:latin typeface="Comic Sans MS" pitchFamily="66" charset="0"/>
              </a:rPr>
              <a:t> </a:t>
            </a:r>
            <a:r>
              <a:rPr lang="it-IT" altLang="it-IT" sz="2400" b="1">
                <a:solidFill>
                  <a:srgbClr val="EFFA14"/>
                </a:solidFill>
                <a:latin typeface="Garamond" pitchFamily="18" charset="0"/>
              </a:rPr>
              <a:t> </a:t>
            </a:r>
          </a:p>
          <a:p>
            <a:pPr>
              <a:spcBef>
                <a:spcPct val="50000"/>
              </a:spcBef>
            </a:pPr>
            <a:r>
              <a:rPr lang="it-IT" altLang="it-IT" sz="2400">
                <a:latin typeface="Garamond" pitchFamily="18" charset="0"/>
              </a:rPr>
              <a:t> </a:t>
            </a:r>
            <a:r>
              <a:rPr lang="it-IT" altLang="it-IT" sz="2000" b="1">
                <a:latin typeface="Garamond" pitchFamily="18" charset="0"/>
              </a:rPr>
              <a:t> </a:t>
            </a:r>
          </a:p>
          <a:p>
            <a:pPr>
              <a:spcBef>
                <a:spcPct val="50000"/>
              </a:spcBef>
            </a:pPr>
            <a:r>
              <a:rPr lang="it-IT" altLang="it-IT" sz="2400">
                <a:latin typeface="Garamond" pitchFamily="18" charset="0"/>
              </a:rPr>
              <a:t>      </a:t>
            </a:r>
          </a:p>
          <a:p>
            <a:pPr>
              <a:spcBef>
                <a:spcPct val="50000"/>
              </a:spcBef>
            </a:pPr>
            <a:r>
              <a:rPr lang="it-IT" altLang="it-IT" sz="2000" b="1">
                <a:latin typeface="Garamond" pitchFamily="18" charset="0"/>
              </a:rPr>
              <a:t>               </a:t>
            </a:r>
          </a:p>
        </p:txBody>
      </p:sp>
      <p:sp>
        <p:nvSpPr>
          <p:cNvPr id="22540" name="Rectangle 12"/>
          <p:cNvSpPr>
            <a:spLocks noGrp="1" noChangeArrowheads="1"/>
          </p:cNvSpPr>
          <p:nvPr>
            <p:ph type="title"/>
          </p:nvPr>
        </p:nvSpPr>
        <p:spPr>
          <a:xfrm>
            <a:off x="914400" y="548680"/>
            <a:ext cx="8229600" cy="1847088"/>
          </a:xfrm>
        </p:spPr>
        <p:txBody>
          <a:bodyPr>
            <a:normAutofit fontScale="90000"/>
          </a:bodyPr>
          <a:lstStyle/>
          <a:p>
            <a:pPr algn="ctr" eaLnBrk="1" hangingPunct="1"/>
            <a:r>
              <a:rPr lang="it-IT" altLang="it-IT" sz="4000" dirty="0" smtClean="0"/>
              <a:t>Quali le CONSEGUENZE delle azioni </a:t>
            </a:r>
            <a:br>
              <a:rPr lang="it-IT" altLang="it-IT" sz="4000" dirty="0" smtClean="0"/>
            </a:br>
            <a:r>
              <a:rPr lang="it-IT" altLang="it-IT" sz="4000" dirty="0" smtClean="0"/>
              <a:t>di Cyber bullismo?</a:t>
            </a:r>
            <a:br>
              <a:rPr lang="it-IT" altLang="it-IT" sz="4000" dirty="0" smtClean="0"/>
            </a:br>
            <a:endParaRPr lang="it-IT" altLang="it-IT" sz="4000" dirty="0" smtClean="0"/>
          </a:p>
        </p:txBody>
      </p:sp>
      <p:sp>
        <p:nvSpPr>
          <p:cNvPr id="22541" name="Rectangle 13"/>
          <p:cNvSpPr>
            <a:spLocks noGrp="1" noChangeArrowheads="1"/>
          </p:cNvSpPr>
          <p:nvPr>
            <p:ph idx="1"/>
          </p:nvPr>
        </p:nvSpPr>
        <p:spPr>
          <a:xfrm>
            <a:off x="457200" y="1935480"/>
            <a:ext cx="8435280" cy="4733880"/>
          </a:xfrm>
          <a:noFill/>
        </p:spPr>
        <p:txBody>
          <a:bodyPr>
            <a:normAutofit lnSpcReduction="10000"/>
          </a:bodyPr>
          <a:lstStyle/>
          <a:p>
            <a:pPr algn="just" eaLnBrk="1" hangingPunct="1">
              <a:lnSpc>
                <a:spcPct val="80000"/>
              </a:lnSpc>
              <a:buNone/>
            </a:pPr>
            <a:r>
              <a:rPr lang="it-IT" altLang="it-IT" sz="2000" dirty="0" smtClean="0"/>
              <a:t>	</a:t>
            </a:r>
            <a:r>
              <a:rPr lang="it-IT" altLang="it-IT" sz="2000" dirty="0" smtClean="0">
                <a:latin typeface="+mj-lt"/>
              </a:rPr>
              <a:t>Rifiuta di andare a scuola o fare sport, ma soprattutto è la </a:t>
            </a:r>
            <a:r>
              <a:rPr lang="it-IT" altLang="it-IT" sz="2000" b="1" u="sng" dirty="0" smtClean="0">
                <a:latin typeface="+mj-lt"/>
              </a:rPr>
              <a:t>dimensione</a:t>
            </a:r>
            <a:r>
              <a:rPr lang="it-IT" altLang="it-IT" sz="2000" dirty="0" smtClean="0">
                <a:latin typeface="+mj-lt"/>
              </a:rPr>
              <a:t> della </a:t>
            </a:r>
            <a:r>
              <a:rPr lang="it-IT" altLang="it-IT" sz="2000" b="1" u="sng" dirty="0" smtClean="0">
                <a:latin typeface="+mj-lt"/>
              </a:rPr>
              <a:t>socialità</a:t>
            </a:r>
            <a:r>
              <a:rPr lang="it-IT" altLang="it-IT" sz="2000" dirty="0" smtClean="0">
                <a:latin typeface="+mj-lt"/>
              </a:rPr>
              <a:t> a risentirne: </a:t>
            </a:r>
          </a:p>
          <a:p>
            <a:pPr algn="just" eaLnBrk="1" hangingPunct="1">
              <a:lnSpc>
                <a:spcPct val="80000"/>
              </a:lnSpc>
            </a:pPr>
            <a:r>
              <a:rPr lang="it-IT" altLang="it-IT" sz="2000" dirty="0" smtClean="0">
                <a:latin typeface="+mj-lt"/>
              </a:rPr>
              <a:t>il 65% afferma che le vittime non vogliono più uscire o vedere gli amici (con picchi de 70% al centro e tra le femmine dai 12 ai 14 anni), </a:t>
            </a:r>
          </a:p>
          <a:p>
            <a:pPr algn="just" eaLnBrk="1" hangingPunct="1">
              <a:lnSpc>
                <a:spcPct val="80000"/>
              </a:lnSpc>
            </a:pPr>
            <a:endParaRPr lang="it-IT" altLang="it-IT" sz="2000" dirty="0" smtClean="0">
              <a:latin typeface="+mj-lt"/>
            </a:endParaRPr>
          </a:p>
          <a:p>
            <a:pPr algn="just" eaLnBrk="1" hangingPunct="1">
              <a:lnSpc>
                <a:spcPct val="80000"/>
              </a:lnSpc>
            </a:pPr>
            <a:r>
              <a:rPr lang="it-IT" altLang="it-IT" sz="2000" dirty="0" smtClean="0">
                <a:latin typeface="+mj-lt"/>
              </a:rPr>
              <a:t>il 45% che si chiudono e non si confidano più (anche qui, per le femmine la percentuale sale al 47%). </a:t>
            </a:r>
          </a:p>
          <a:p>
            <a:pPr algn="just" eaLnBrk="1" hangingPunct="1">
              <a:lnSpc>
                <a:spcPct val="80000"/>
              </a:lnSpc>
            </a:pPr>
            <a:endParaRPr lang="it-IT" altLang="it-IT" sz="2000" dirty="0" smtClean="0">
              <a:latin typeface="+mj-lt"/>
            </a:endParaRPr>
          </a:p>
          <a:p>
            <a:pPr algn="just" eaLnBrk="1" hangingPunct="1">
              <a:lnSpc>
                <a:spcPct val="80000"/>
              </a:lnSpc>
            </a:pPr>
            <a:r>
              <a:rPr lang="it-IT" altLang="it-IT" sz="2000" dirty="0" smtClean="0">
                <a:latin typeface="+mj-lt"/>
              </a:rPr>
              <a:t>Anche effetti più gravi, che incidono sullo stato di prostrazione psicologica della vittima, sembrano essere ben percepiti dai ragazzi: </a:t>
            </a:r>
          </a:p>
          <a:p>
            <a:pPr algn="just" eaLnBrk="1" hangingPunct="1">
              <a:lnSpc>
                <a:spcPct val="80000"/>
              </a:lnSpc>
              <a:buNone/>
            </a:pPr>
            <a:r>
              <a:rPr lang="it-IT" altLang="it-IT" sz="2000" dirty="0" smtClean="0">
                <a:latin typeface="+mj-lt"/>
              </a:rPr>
              <a:t>	secondo il 57% degli intervistati le vittime di </a:t>
            </a:r>
            <a:r>
              <a:rPr lang="it-IT" altLang="it-IT" sz="2000" dirty="0" err="1" smtClean="0">
                <a:latin typeface="+mj-lt"/>
              </a:rPr>
              <a:t>cyberbullismo</a:t>
            </a:r>
            <a:r>
              <a:rPr lang="it-IT" altLang="it-IT" sz="2000" dirty="0" smtClean="0">
                <a:latin typeface="+mj-lt"/>
              </a:rPr>
              <a:t> vanno in </a:t>
            </a:r>
            <a:r>
              <a:rPr lang="it-IT" altLang="it-IT" sz="2000" b="1" u="sng" dirty="0" smtClean="0">
                <a:latin typeface="+mj-lt"/>
              </a:rPr>
              <a:t>depressione</a:t>
            </a:r>
            <a:r>
              <a:rPr lang="it-IT" altLang="it-IT" sz="2000" dirty="0" smtClean="0">
                <a:latin typeface="+mj-lt"/>
              </a:rPr>
              <a:t>, il 44% ha la percezione che potrebbero </a:t>
            </a:r>
            <a:r>
              <a:rPr lang="it-IT" altLang="it-IT" sz="2000" b="1" u="sng" dirty="0" smtClean="0">
                <a:latin typeface="+mj-lt"/>
              </a:rPr>
              <a:t>decidere di farsi del male o anche peggio</a:t>
            </a:r>
            <a:r>
              <a:rPr lang="it-IT" altLang="it-IT" sz="2000" dirty="0" smtClean="0">
                <a:latin typeface="+mj-lt"/>
              </a:rPr>
              <a:t> (le percentuali diventano rispettivamente del 63% e del 50% secondo le femmine dai 15 ai 17 anni). </a:t>
            </a:r>
            <a:br>
              <a:rPr lang="it-IT" altLang="it-IT" sz="2000" dirty="0" smtClean="0">
                <a:latin typeface="+mj-lt"/>
              </a:rPr>
            </a:br>
            <a:endParaRPr lang="it-IT" altLang="it-IT" sz="2000" dirty="0" smtClean="0">
              <a:latin typeface="+mj-lt"/>
            </a:endParaRPr>
          </a:p>
          <a:p>
            <a:pPr algn="just" eaLnBrk="1" hangingPunct="1">
              <a:lnSpc>
                <a:spcPct val="80000"/>
              </a:lnSpc>
            </a:pPr>
            <a:r>
              <a:rPr lang="it-IT" altLang="it-IT" sz="2000" dirty="0" smtClean="0">
                <a:latin typeface="+mj-lt"/>
              </a:rPr>
              <a:t>Sono stati testimoni di atti di cyber bullismo da parte di coetanei almeno 4 ragazzi intervistati su 10, ed il 5% ne parla addirittura come di una esperienza regolare e consueta.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333375"/>
            <a:ext cx="8929688" cy="1143000"/>
          </a:xfrm>
        </p:spPr>
        <p:txBody>
          <a:bodyPr lIns="0" rIns="0" bIns="0" anchor="b">
            <a:normAutofit fontScale="90000"/>
          </a:bodyPr>
          <a:lstStyle/>
          <a:p>
            <a:pPr algn="ctr" eaLnBrk="1" hangingPunct="1"/>
            <a:r>
              <a:rPr lang="hr-HR" altLang="it-IT" sz="4000" b="1" dirty="0" smtClean="0"/>
              <a:t>Conseguenze </a:t>
            </a:r>
            <a:r>
              <a:rPr lang="it-IT" altLang="it-IT" sz="4000" b="1" dirty="0" smtClean="0"/>
              <a:t>PSICOLOGICHE </a:t>
            </a:r>
            <a:r>
              <a:rPr lang="hr-HR" altLang="it-IT" sz="4000" b="1" dirty="0" smtClean="0"/>
              <a:t>del </a:t>
            </a:r>
            <a:r>
              <a:rPr lang="it-IT" altLang="it-IT" sz="4000" b="1" dirty="0" smtClean="0"/>
              <a:t>C</a:t>
            </a:r>
            <a:r>
              <a:rPr lang="hr-HR" altLang="it-IT" sz="4000" b="1" dirty="0" smtClean="0"/>
              <a:t>yberbullismo?</a:t>
            </a:r>
          </a:p>
        </p:txBody>
      </p:sp>
      <p:sp>
        <p:nvSpPr>
          <p:cNvPr id="8195" name="Content Placeholder 2"/>
          <p:cNvSpPr>
            <a:spLocks noGrp="1"/>
          </p:cNvSpPr>
          <p:nvPr>
            <p:ph idx="4294967295"/>
          </p:nvPr>
        </p:nvSpPr>
        <p:spPr>
          <a:xfrm>
            <a:off x="395536" y="1628775"/>
            <a:ext cx="8229600" cy="4895850"/>
          </a:xfrm>
        </p:spPr>
        <p:txBody>
          <a:bodyPr/>
          <a:lstStyle/>
          <a:p>
            <a:pPr marL="273050" indent="-273050"/>
            <a:r>
              <a:rPr lang="hr-HR" altLang="it-IT" sz="2400" dirty="0" smtClean="0">
                <a:latin typeface="+mj-lt"/>
              </a:rPr>
              <a:t>Le conseguenze del cyberbullismo si manifestano nella </a:t>
            </a:r>
            <a:r>
              <a:rPr lang="hr-HR" altLang="it-IT" sz="2400" b="1" u="sng" dirty="0" smtClean="0">
                <a:latin typeface="+mj-lt"/>
              </a:rPr>
              <a:t>vita reale delle vittime.</a:t>
            </a:r>
          </a:p>
          <a:p>
            <a:pPr marL="273050" indent="-273050" eaLnBrk="1" hangingPunct="1"/>
            <a:r>
              <a:rPr lang="hr-HR" altLang="it-IT" sz="2400" dirty="0" smtClean="0">
                <a:latin typeface="+mj-lt"/>
              </a:rPr>
              <a:t>Si manifestano in modo </a:t>
            </a:r>
            <a:r>
              <a:rPr lang="hr-HR" altLang="it-IT" sz="2400" b="1" u="sng" dirty="0" smtClean="0">
                <a:latin typeface="+mj-lt"/>
              </a:rPr>
              <a:t>psichico</a:t>
            </a:r>
            <a:r>
              <a:rPr lang="hr-HR" altLang="it-IT" sz="2400" dirty="0" smtClean="0">
                <a:latin typeface="+mj-lt"/>
              </a:rPr>
              <a:t> cioè, con cambi di umore improvvisi, </a:t>
            </a:r>
            <a:r>
              <a:rPr lang="it-IT" altLang="it-IT" sz="2400" dirty="0" smtClean="0">
                <a:latin typeface="+mj-lt"/>
              </a:rPr>
              <a:t>disturbi emotivi, problemi di salute fisica, dolori addominali e disturbi del sonno</a:t>
            </a:r>
            <a:r>
              <a:rPr lang="hr-HR" altLang="it-IT" sz="2400" dirty="0" smtClean="0">
                <a:latin typeface="+mj-lt"/>
              </a:rPr>
              <a:t>, nervosismo, ansia, si chiudono in se stesse e non comunicano con il resto del mondo. Cadono in una </a:t>
            </a:r>
            <a:endParaRPr lang="it-IT" altLang="it-IT" sz="2400" dirty="0" smtClean="0">
              <a:latin typeface="+mj-lt"/>
            </a:endParaRPr>
          </a:p>
          <a:p>
            <a:pPr marL="273050" indent="-273050" eaLnBrk="1" hangingPunct="1">
              <a:buFontTx/>
              <a:buNone/>
            </a:pPr>
            <a:r>
              <a:rPr lang="it-IT" altLang="it-IT" sz="2400" dirty="0" smtClean="0">
                <a:latin typeface="+mj-lt"/>
              </a:rPr>
              <a:t>    </a:t>
            </a:r>
            <a:r>
              <a:rPr lang="hr-HR" altLang="it-IT" sz="2400" dirty="0" smtClean="0">
                <a:latin typeface="+mj-lt"/>
              </a:rPr>
              <a:t>specie di depressione e la loro </a:t>
            </a:r>
            <a:endParaRPr lang="it-IT" altLang="it-IT" sz="2400" dirty="0" smtClean="0">
              <a:latin typeface="+mj-lt"/>
            </a:endParaRPr>
          </a:p>
          <a:p>
            <a:pPr marL="273050" indent="-273050" eaLnBrk="1" hangingPunct="1">
              <a:buFontTx/>
              <a:buNone/>
            </a:pPr>
            <a:r>
              <a:rPr lang="it-IT" altLang="it-IT" sz="2400" dirty="0" smtClean="0">
                <a:latin typeface="+mj-lt"/>
              </a:rPr>
              <a:t>    </a:t>
            </a:r>
            <a:r>
              <a:rPr lang="hr-HR" altLang="it-IT" sz="2400" dirty="0" smtClean="0">
                <a:latin typeface="+mj-lt"/>
              </a:rPr>
              <a:t>autostima e sicurezza si cala</a:t>
            </a:r>
            <a:r>
              <a:rPr lang="it-IT" altLang="it-IT" sz="2400" dirty="0" smtClean="0">
                <a:latin typeface="+mj-lt"/>
              </a:rPr>
              <a:t>.</a:t>
            </a:r>
          </a:p>
          <a:p>
            <a:pPr marL="273050" indent="-273050" eaLnBrk="1" hangingPunct="1">
              <a:buFontTx/>
              <a:buNone/>
            </a:pPr>
            <a:r>
              <a:rPr lang="it-IT" altLang="it-IT" sz="2400" dirty="0" smtClean="0">
                <a:latin typeface="+mj-lt"/>
              </a:rPr>
              <a:t>    </a:t>
            </a:r>
            <a:r>
              <a:rPr lang="hr-HR" altLang="it-IT" sz="2400" dirty="0" smtClean="0">
                <a:latin typeface="+mj-lt"/>
              </a:rPr>
              <a:t>Nei casi più disperati </a:t>
            </a:r>
            <a:endParaRPr lang="it-IT" altLang="it-IT" sz="2400" dirty="0" smtClean="0">
              <a:latin typeface="+mj-lt"/>
            </a:endParaRPr>
          </a:p>
          <a:p>
            <a:pPr marL="273050" indent="-273050" eaLnBrk="1" hangingPunct="1">
              <a:buFontTx/>
              <a:buNone/>
            </a:pPr>
            <a:r>
              <a:rPr lang="it-IT" altLang="it-IT" sz="2400" dirty="0" smtClean="0">
                <a:latin typeface="+mj-lt"/>
              </a:rPr>
              <a:t>   	</a:t>
            </a:r>
            <a:r>
              <a:rPr lang="hr-HR" altLang="it-IT" sz="2400" dirty="0" smtClean="0">
                <a:latin typeface="+mj-lt"/>
              </a:rPr>
              <a:t>decidono pure di togliersi la vita.</a:t>
            </a:r>
          </a:p>
        </p:txBody>
      </p:sp>
      <p:pic>
        <p:nvPicPr>
          <p:cNvPr id="23556" name="Picture 5" descr="cyberbullismo"/>
          <p:cNvPicPr>
            <a:picLocks noChangeAspect="1" noChangeArrowheads="1"/>
          </p:cNvPicPr>
          <p:nvPr/>
        </p:nvPicPr>
        <p:blipFill>
          <a:blip r:embed="rId3" cstate="print"/>
          <a:srcRect/>
          <a:stretch>
            <a:fillRect/>
          </a:stretch>
        </p:blipFill>
        <p:spPr bwMode="auto">
          <a:xfrm>
            <a:off x="5076056" y="4005064"/>
            <a:ext cx="3492500" cy="25511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randombar(horizontal)">
                                      <p:cBhvr>
                                        <p:cTn id="11" dur="500"/>
                                        <p:tgtEl>
                                          <p:spTgt spid="8195">
                                            <p:txEl>
                                              <p:pRg st="0" end="0"/>
                                            </p:txEl>
                                          </p:spTgt>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randombar(horizontal)">
                                      <p:cBhvr>
                                        <p:cTn id="15" dur="500"/>
                                        <p:tgtEl>
                                          <p:spTgt spid="8195">
                                            <p:txEl>
                                              <p:pRg st="1" end="1"/>
                                            </p:txEl>
                                          </p:spTgt>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Effect transition="in" filter="randombar(horizontal)">
                                      <p:cBhvr>
                                        <p:cTn id="19" dur="500"/>
                                        <p:tgtEl>
                                          <p:spTgt spid="8195">
                                            <p:txEl>
                                              <p:pRg st="2" end="2"/>
                                            </p:txEl>
                                          </p:spTgt>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animEffect transition="in" filter="randombar(horizontal)">
                                      <p:cBhvr>
                                        <p:cTn id="23" dur="500"/>
                                        <p:tgtEl>
                                          <p:spTgt spid="8195">
                                            <p:txEl>
                                              <p:pRg st="3" end="3"/>
                                            </p:txEl>
                                          </p:spTgt>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randombar(horizontal)">
                                      <p:cBhvr>
                                        <p:cTn id="27" dur="500"/>
                                        <p:tgtEl>
                                          <p:spTgt spid="8195">
                                            <p:txEl>
                                              <p:pRg st="4" end="4"/>
                                            </p:txEl>
                                          </p:spTgt>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Effect transition="in" filter="randombar(horizontal)">
                                      <p:cBhvr>
                                        <p:cTn id="31"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pPr>
              <a:buNone/>
            </a:pPr>
            <a:r>
              <a:rPr lang="it-IT" dirty="0" smtClean="0"/>
              <a:t>Citiamo la definizione di Dan </a:t>
            </a:r>
            <a:r>
              <a:rPr lang="it-IT" dirty="0" err="1" smtClean="0"/>
              <a:t>Olweus</a:t>
            </a:r>
            <a:r>
              <a:rPr lang="it-IT" dirty="0" smtClean="0"/>
              <a:t>: </a:t>
            </a:r>
          </a:p>
          <a:p>
            <a:pPr>
              <a:buNone/>
            </a:pPr>
            <a:endParaRPr lang="it-IT" dirty="0" smtClean="0"/>
          </a:p>
          <a:p>
            <a:pPr algn="ctr">
              <a:buNone/>
            </a:pPr>
            <a:r>
              <a:rPr lang="it-IT" dirty="0" smtClean="0"/>
              <a:t>"</a:t>
            </a:r>
            <a:r>
              <a:rPr lang="it-IT" i="1" dirty="0" smtClean="0"/>
              <a:t>uno studente e' oggetto di azioni di bullismo, ovvero e' prevaricato o vittimizzato, quando viene esposto, ripetutamente nel corso del tempo, alle azioni offensive messe in atto da parte di uno o di </a:t>
            </a:r>
            <a:r>
              <a:rPr lang="it-IT" i="1" dirty="0" err="1" smtClean="0"/>
              <a:t>piu'</a:t>
            </a:r>
            <a:r>
              <a:rPr lang="it-IT" i="1" dirty="0" smtClean="0"/>
              <a:t> compagni</a:t>
            </a:r>
            <a:r>
              <a:rPr lang="it-IT" dirty="0" smtClean="0"/>
              <a:t>". </a:t>
            </a:r>
          </a:p>
          <a:p>
            <a:pPr algn="ctr">
              <a:buNone/>
            </a:pPr>
            <a:endParaRPr lang="it-IT" dirty="0" smtClean="0"/>
          </a:p>
          <a:p>
            <a:pPr algn="ctr">
              <a:buNone/>
            </a:pPr>
            <a:r>
              <a:rPr lang="it-IT" dirty="0" smtClean="0"/>
              <a:t>							</a:t>
            </a:r>
          </a:p>
          <a:p>
            <a:pPr algn="ctr">
              <a:buNone/>
            </a:pPr>
            <a:r>
              <a:rPr lang="it-IT" dirty="0" smtClean="0"/>
              <a:t>							(</a:t>
            </a:r>
            <a:r>
              <a:rPr lang="it-IT" dirty="0" err="1" smtClean="0"/>
              <a:t>Olweus</a:t>
            </a:r>
            <a:r>
              <a:rPr lang="it-IT" dirty="0" smtClean="0"/>
              <a:t>, 1996)	</a:t>
            </a:r>
            <a:endParaRPr lang="it-IT"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it-IT" altLang="it-IT" sz="4000" smtClean="0"/>
              <a:t>Internet come un luogo del nostro mondo</a:t>
            </a:r>
          </a:p>
        </p:txBody>
      </p:sp>
      <p:sp>
        <p:nvSpPr>
          <p:cNvPr id="24579" name="Rectangle 3"/>
          <p:cNvSpPr>
            <a:spLocks noGrp="1" noChangeArrowheads="1"/>
          </p:cNvSpPr>
          <p:nvPr>
            <p:ph idx="1"/>
          </p:nvPr>
        </p:nvSpPr>
        <p:spPr/>
        <p:txBody>
          <a:bodyPr/>
          <a:lstStyle/>
          <a:p>
            <a:pPr eaLnBrk="1" hangingPunct="1">
              <a:buFontTx/>
              <a:buNone/>
            </a:pPr>
            <a:r>
              <a:rPr lang="it-IT" altLang="it-IT" b="1" smtClean="0"/>
              <a:t>     </a:t>
            </a:r>
          </a:p>
          <a:p>
            <a:pPr eaLnBrk="1" hangingPunct="1">
              <a:buFontTx/>
              <a:buNone/>
            </a:pPr>
            <a:r>
              <a:rPr lang="it-IT" altLang="it-IT" b="1" smtClean="0"/>
              <a:t>“La gente mi guarda, mi sembra che rida di me…e se è successo qualcosa su facebook, se hanno scritto qualcosa su di me?”</a:t>
            </a:r>
          </a:p>
        </p:txBody>
      </p:sp>
      <p:pic>
        <p:nvPicPr>
          <p:cNvPr id="24580" name="Picture 6" descr="google internet speed up"/>
          <p:cNvPicPr>
            <a:picLocks noChangeAspect="1" noChangeArrowheads="1"/>
          </p:cNvPicPr>
          <p:nvPr/>
        </p:nvPicPr>
        <p:blipFill>
          <a:blip r:embed="rId2" cstate="print"/>
          <a:srcRect/>
          <a:stretch>
            <a:fillRect/>
          </a:stretch>
        </p:blipFill>
        <p:spPr bwMode="auto">
          <a:xfrm>
            <a:off x="5364163" y="3860800"/>
            <a:ext cx="3317875" cy="275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114800" y="457200"/>
            <a:ext cx="1350963" cy="457200"/>
          </a:xfrm>
          <a:prstGeom prst="rect">
            <a:avLst/>
          </a:prstGeom>
          <a:noFill/>
          <a:ln w="9525">
            <a:noFill/>
            <a:miter lim="800000"/>
            <a:headEnd/>
            <a:tailEnd/>
          </a:ln>
        </p:spPr>
        <p:txBody>
          <a:bodyPr wrap="none">
            <a:spAutoFit/>
          </a:bodyPr>
          <a:lstStyle/>
          <a:p>
            <a:r>
              <a:rPr lang="it-IT" altLang="it-IT" sz="2400" b="1">
                <a:solidFill>
                  <a:schemeClr val="accent1"/>
                </a:solidFill>
                <a:latin typeface="Times New Roman" pitchFamily="18" charset="0"/>
              </a:rPr>
              <a:t>inoltre…</a:t>
            </a:r>
          </a:p>
        </p:txBody>
      </p:sp>
      <p:sp>
        <p:nvSpPr>
          <p:cNvPr id="27651" name="Text Box 3"/>
          <p:cNvSpPr txBox="1">
            <a:spLocks noChangeArrowheads="1"/>
          </p:cNvSpPr>
          <p:nvPr/>
        </p:nvSpPr>
        <p:spPr bwMode="auto">
          <a:xfrm>
            <a:off x="304800" y="2743200"/>
            <a:ext cx="2628900" cy="1006475"/>
          </a:xfrm>
          <a:prstGeom prst="rect">
            <a:avLst/>
          </a:prstGeom>
          <a:noFill/>
          <a:ln w="9525">
            <a:noFill/>
            <a:miter lim="800000"/>
            <a:headEnd/>
            <a:tailEnd/>
          </a:ln>
        </p:spPr>
        <p:txBody>
          <a:bodyPr wrap="none">
            <a:spAutoFit/>
          </a:bodyPr>
          <a:lstStyle/>
          <a:p>
            <a:r>
              <a:rPr lang="it-IT" altLang="it-IT" sz="2000">
                <a:latin typeface="Times New Roman" pitchFamily="18" charset="0"/>
              </a:rPr>
              <a:t>sarebbe utile inserire </a:t>
            </a:r>
          </a:p>
          <a:p>
            <a:r>
              <a:rPr lang="it-IT" altLang="it-IT" sz="2000">
                <a:latin typeface="Times New Roman" pitchFamily="18" charset="0"/>
              </a:rPr>
              <a:t>nei curricoli ministeriali</a:t>
            </a:r>
          </a:p>
          <a:p>
            <a:r>
              <a:rPr lang="it-IT" altLang="it-IT" sz="2000">
                <a:latin typeface="Times New Roman" pitchFamily="18" charset="0"/>
              </a:rPr>
              <a:t>programmi di:</a:t>
            </a:r>
          </a:p>
        </p:txBody>
      </p:sp>
      <p:sp>
        <p:nvSpPr>
          <p:cNvPr id="27652" name="Text Box 4"/>
          <p:cNvSpPr txBox="1">
            <a:spLocks noChangeArrowheads="1"/>
          </p:cNvSpPr>
          <p:nvPr/>
        </p:nvSpPr>
        <p:spPr bwMode="auto">
          <a:xfrm>
            <a:off x="3733800" y="2308225"/>
            <a:ext cx="2362200" cy="976313"/>
          </a:xfrm>
          <a:prstGeom prst="rect">
            <a:avLst/>
          </a:prstGeom>
          <a:noFill/>
          <a:ln w="9525">
            <a:noFill/>
            <a:miter lim="800000"/>
            <a:headEnd/>
            <a:tailEnd/>
          </a:ln>
        </p:spPr>
        <p:txBody>
          <a:bodyPr>
            <a:spAutoFit/>
          </a:bodyPr>
          <a:lstStyle/>
          <a:p>
            <a:r>
              <a:rPr lang="it-IT" altLang="it-IT" sz="2000" dirty="0">
                <a:latin typeface="Times New Roman" pitchFamily="18" charset="0"/>
              </a:rPr>
              <a:t>sensibilizzazione al </a:t>
            </a:r>
            <a:r>
              <a:rPr lang="it-IT" altLang="it-IT" sz="2000" dirty="0">
                <a:solidFill>
                  <a:srgbClr val="0070C0"/>
                </a:solidFill>
                <a:latin typeface="Times New Roman" pitchFamily="18" charset="0"/>
              </a:rPr>
              <a:t>linguaggio emotivo</a:t>
            </a:r>
          </a:p>
          <a:p>
            <a:endParaRPr lang="it-IT" altLang="it-IT" dirty="0">
              <a:latin typeface="Times New Roman" pitchFamily="18" charset="0"/>
            </a:endParaRPr>
          </a:p>
        </p:txBody>
      </p:sp>
      <p:sp>
        <p:nvSpPr>
          <p:cNvPr id="27653" name="Text Box 5"/>
          <p:cNvSpPr txBox="1">
            <a:spLocks noChangeArrowheads="1"/>
          </p:cNvSpPr>
          <p:nvPr/>
        </p:nvSpPr>
        <p:spPr bwMode="auto">
          <a:xfrm>
            <a:off x="5878513" y="2416175"/>
            <a:ext cx="3265487" cy="581025"/>
          </a:xfrm>
          <a:prstGeom prst="rect">
            <a:avLst/>
          </a:prstGeom>
          <a:noFill/>
          <a:ln w="9525">
            <a:noFill/>
            <a:miter lim="800000"/>
            <a:headEnd/>
            <a:tailEnd/>
          </a:ln>
        </p:spPr>
        <p:txBody>
          <a:bodyPr wrap="none">
            <a:spAutoFit/>
          </a:bodyPr>
          <a:lstStyle/>
          <a:p>
            <a:r>
              <a:rPr lang="it-IT" altLang="it-IT" sz="1600" b="1">
                <a:latin typeface="Times New Roman" pitchFamily="18" charset="0"/>
              </a:rPr>
              <a:t>(che gli studi hanno trovato carente</a:t>
            </a:r>
          </a:p>
          <a:p>
            <a:r>
              <a:rPr lang="it-IT" altLang="it-IT" sz="1600" b="1">
                <a:latin typeface="Times New Roman" pitchFamily="18" charset="0"/>
              </a:rPr>
              <a:t> sia nei bulli che nelle vittime)</a:t>
            </a:r>
          </a:p>
        </p:txBody>
      </p:sp>
      <p:sp>
        <p:nvSpPr>
          <p:cNvPr id="27654" name="AutoShape 6"/>
          <p:cNvSpPr>
            <a:spLocks noChangeAspect="1" noChangeArrowheads="1"/>
          </p:cNvSpPr>
          <p:nvPr/>
        </p:nvSpPr>
        <p:spPr bwMode="auto">
          <a:xfrm rot="-720000">
            <a:off x="2971800" y="2590800"/>
            <a:ext cx="600075" cy="200025"/>
          </a:xfrm>
          <a:prstGeom prst="rightArrow">
            <a:avLst>
              <a:gd name="adj1" fmla="val 50000"/>
              <a:gd name="adj2" fmla="val 75000"/>
            </a:avLst>
          </a:prstGeom>
          <a:solidFill>
            <a:schemeClr val="folHlink"/>
          </a:solidFill>
          <a:ln w="9525">
            <a:solidFill>
              <a:schemeClr val="tx1"/>
            </a:solidFill>
            <a:miter lim="800000"/>
            <a:headEnd/>
            <a:tailEnd/>
          </a:ln>
        </p:spPr>
        <p:txBody>
          <a:bodyPr anchor="ctr">
            <a:spAutoFit/>
          </a:bodyPr>
          <a:lstStyle/>
          <a:p>
            <a:endParaRPr lang="it-IT" altLang="it-IT"/>
          </a:p>
        </p:txBody>
      </p:sp>
      <p:sp>
        <p:nvSpPr>
          <p:cNvPr id="27655" name="Text Box 7"/>
          <p:cNvSpPr txBox="1">
            <a:spLocks noChangeArrowheads="1"/>
          </p:cNvSpPr>
          <p:nvPr/>
        </p:nvSpPr>
        <p:spPr bwMode="auto">
          <a:xfrm>
            <a:off x="2651125" y="5146675"/>
            <a:ext cx="184150" cy="457200"/>
          </a:xfrm>
          <a:prstGeom prst="rect">
            <a:avLst/>
          </a:prstGeom>
          <a:noFill/>
          <a:ln w="9525">
            <a:noFill/>
            <a:miter lim="800000"/>
            <a:headEnd/>
            <a:tailEnd/>
          </a:ln>
        </p:spPr>
        <p:txBody>
          <a:bodyPr wrap="none">
            <a:spAutoFit/>
          </a:bodyPr>
          <a:lstStyle/>
          <a:p>
            <a:endParaRPr lang="it-IT" altLang="it-IT" sz="2400">
              <a:latin typeface="Times New Roman" pitchFamily="18" charset="0"/>
            </a:endParaRPr>
          </a:p>
        </p:txBody>
      </p:sp>
      <p:sp>
        <p:nvSpPr>
          <p:cNvPr id="27656" name="AutoShape 8"/>
          <p:cNvSpPr>
            <a:spLocks noChangeAspect="1" noChangeArrowheads="1"/>
          </p:cNvSpPr>
          <p:nvPr/>
        </p:nvSpPr>
        <p:spPr bwMode="auto">
          <a:xfrm rot="-60000">
            <a:off x="3048000" y="3352800"/>
            <a:ext cx="600075" cy="200025"/>
          </a:xfrm>
          <a:prstGeom prst="rightArrow">
            <a:avLst>
              <a:gd name="adj1" fmla="val 50000"/>
              <a:gd name="adj2" fmla="val 75000"/>
            </a:avLst>
          </a:prstGeom>
          <a:solidFill>
            <a:schemeClr val="folHlink"/>
          </a:solidFill>
          <a:ln w="9525">
            <a:solidFill>
              <a:schemeClr val="tx1"/>
            </a:solidFill>
            <a:miter lim="800000"/>
            <a:headEnd/>
            <a:tailEnd/>
          </a:ln>
        </p:spPr>
        <p:txBody>
          <a:bodyPr anchor="ctr">
            <a:spAutoFit/>
          </a:bodyPr>
          <a:lstStyle/>
          <a:p>
            <a:endParaRPr lang="it-IT" altLang="it-IT"/>
          </a:p>
        </p:txBody>
      </p:sp>
      <p:sp>
        <p:nvSpPr>
          <p:cNvPr id="27657" name="Text Box 9"/>
          <p:cNvSpPr txBox="1">
            <a:spLocks noChangeArrowheads="1"/>
          </p:cNvSpPr>
          <p:nvPr/>
        </p:nvSpPr>
        <p:spPr bwMode="auto">
          <a:xfrm>
            <a:off x="3635896" y="3176588"/>
            <a:ext cx="5537200" cy="396875"/>
          </a:xfrm>
          <a:prstGeom prst="rect">
            <a:avLst/>
          </a:prstGeom>
          <a:noFill/>
          <a:ln w="9525">
            <a:noFill/>
            <a:miter lim="800000"/>
            <a:headEnd/>
            <a:tailEnd/>
          </a:ln>
        </p:spPr>
        <p:txBody>
          <a:bodyPr wrap="none">
            <a:spAutoFit/>
          </a:bodyPr>
          <a:lstStyle/>
          <a:p>
            <a:r>
              <a:rPr lang="it-IT" altLang="it-IT" sz="2000" dirty="0">
                <a:latin typeface="Times New Roman" pitchFamily="18" charset="0"/>
              </a:rPr>
              <a:t>miglioramento delle competenze nelle </a:t>
            </a:r>
            <a:r>
              <a:rPr lang="it-IT" altLang="it-IT" sz="2000" dirty="0">
                <a:solidFill>
                  <a:srgbClr val="0070C0"/>
                </a:solidFill>
                <a:latin typeface="Times New Roman" pitchFamily="18" charset="0"/>
              </a:rPr>
              <a:t>“social </a:t>
            </a:r>
            <a:r>
              <a:rPr lang="it-IT" altLang="it-IT" sz="2000" dirty="0" err="1">
                <a:solidFill>
                  <a:srgbClr val="0070C0"/>
                </a:solidFill>
                <a:latin typeface="Times New Roman" pitchFamily="18" charset="0"/>
              </a:rPr>
              <a:t>skills</a:t>
            </a:r>
            <a:r>
              <a:rPr lang="it-IT" altLang="it-IT" sz="2000" dirty="0">
                <a:solidFill>
                  <a:srgbClr val="0070C0"/>
                </a:solidFill>
                <a:latin typeface="Times New Roman" pitchFamily="18" charset="0"/>
              </a:rPr>
              <a:t>”</a:t>
            </a:r>
          </a:p>
        </p:txBody>
      </p:sp>
      <p:sp>
        <p:nvSpPr>
          <p:cNvPr id="27658" name="Text Box 10"/>
          <p:cNvSpPr txBox="1">
            <a:spLocks noChangeArrowheads="1"/>
          </p:cNvSpPr>
          <p:nvPr/>
        </p:nvSpPr>
        <p:spPr bwMode="auto">
          <a:xfrm>
            <a:off x="2346325" y="5676900"/>
            <a:ext cx="184150" cy="366713"/>
          </a:xfrm>
          <a:prstGeom prst="rect">
            <a:avLst/>
          </a:prstGeom>
          <a:noFill/>
          <a:ln w="9525">
            <a:noFill/>
            <a:miter lim="800000"/>
            <a:headEnd/>
            <a:tailEnd/>
          </a:ln>
        </p:spPr>
        <p:txBody>
          <a:bodyPr wrap="none">
            <a:spAutoFit/>
          </a:bodyPr>
          <a:lstStyle/>
          <a:p>
            <a:endParaRPr lang="it-IT" altLang="it-IT">
              <a:latin typeface="Times New Roman" pitchFamily="18" charset="0"/>
            </a:endParaRPr>
          </a:p>
        </p:txBody>
      </p:sp>
      <p:sp>
        <p:nvSpPr>
          <p:cNvPr id="27659" name="AutoShape 11"/>
          <p:cNvSpPr>
            <a:spLocks noChangeAspect="1" noChangeArrowheads="1"/>
          </p:cNvSpPr>
          <p:nvPr/>
        </p:nvSpPr>
        <p:spPr bwMode="auto">
          <a:xfrm rot="960000">
            <a:off x="2438400" y="3962400"/>
            <a:ext cx="600075" cy="200025"/>
          </a:xfrm>
          <a:prstGeom prst="rightArrow">
            <a:avLst>
              <a:gd name="adj1" fmla="val 50000"/>
              <a:gd name="adj2" fmla="val 75000"/>
            </a:avLst>
          </a:prstGeom>
          <a:solidFill>
            <a:schemeClr val="folHlink"/>
          </a:solidFill>
          <a:ln w="9525">
            <a:solidFill>
              <a:schemeClr val="tx1"/>
            </a:solidFill>
            <a:miter lim="800000"/>
            <a:headEnd/>
            <a:tailEnd/>
          </a:ln>
        </p:spPr>
        <p:txBody>
          <a:bodyPr anchor="ctr">
            <a:spAutoFit/>
          </a:bodyPr>
          <a:lstStyle/>
          <a:p>
            <a:endParaRPr lang="it-IT" altLang="it-IT"/>
          </a:p>
        </p:txBody>
      </p:sp>
      <p:sp>
        <p:nvSpPr>
          <p:cNvPr id="27660" name="Text Box 12"/>
          <p:cNvSpPr txBox="1">
            <a:spLocks noChangeArrowheads="1"/>
          </p:cNvSpPr>
          <p:nvPr/>
        </p:nvSpPr>
        <p:spPr bwMode="auto">
          <a:xfrm>
            <a:off x="3200400" y="4014788"/>
            <a:ext cx="5897563" cy="1006475"/>
          </a:xfrm>
          <a:prstGeom prst="rect">
            <a:avLst/>
          </a:prstGeom>
          <a:noFill/>
          <a:ln w="9525">
            <a:noFill/>
            <a:miter lim="800000"/>
            <a:headEnd/>
            <a:tailEnd/>
          </a:ln>
        </p:spPr>
        <p:txBody>
          <a:bodyPr wrap="none">
            <a:spAutoFit/>
          </a:bodyPr>
          <a:lstStyle/>
          <a:p>
            <a:r>
              <a:rPr lang="it-IT" altLang="it-IT" sz="2000" dirty="0">
                <a:latin typeface="Times New Roman" pitchFamily="18" charset="0"/>
              </a:rPr>
              <a:t>percorsi mirati alla consapevolezza dei </a:t>
            </a:r>
            <a:r>
              <a:rPr lang="it-IT" altLang="it-IT" sz="2000" dirty="0">
                <a:solidFill>
                  <a:srgbClr val="0070C0"/>
                </a:solidFill>
                <a:latin typeface="Times New Roman" pitchFamily="18" charset="0"/>
              </a:rPr>
              <a:t>messaggi verbali</a:t>
            </a:r>
          </a:p>
          <a:p>
            <a:r>
              <a:rPr lang="it-IT" altLang="it-IT" sz="2000" dirty="0">
                <a:latin typeface="Times New Roman" pitchFamily="18" charset="0"/>
              </a:rPr>
              <a:t>e soprattutto </a:t>
            </a:r>
            <a:r>
              <a:rPr lang="it-IT" altLang="it-IT" sz="2000" dirty="0">
                <a:solidFill>
                  <a:srgbClr val="0070C0"/>
                </a:solidFill>
                <a:latin typeface="Times New Roman" pitchFamily="18" charset="0"/>
              </a:rPr>
              <a:t>non verbali </a:t>
            </a:r>
            <a:r>
              <a:rPr lang="it-IT" altLang="it-IT" sz="2000" dirty="0">
                <a:latin typeface="Times New Roman" pitchFamily="18" charset="0"/>
              </a:rPr>
              <a:t>che si trasmettono agli altri </a:t>
            </a:r>
          </a:p>
          <a:p>
            <a:r>
              <a:rPr lang="it-IT" altLang="it-IT" sz="2000" dirty="0">
                <a:latin typeface="Times New Roman" pitchFamily="18" charset="0"/>
              </a:rPr>
              <a:t>nella </a:t>
            </a:r>
            <a:r>
              <a:rPr lang="it-IT" altLang="it-IT" sz="2000" dirty="0">
                <a:solidFill>
                  <a:srgbClr val="0070C0"/>
                </a:solidFill>
                <a:latin typeface="Times New Roman" pitchFamily="18" charset="0"/>
              </a:rPr>
              <a:t>comunicazione </a:t>
            </a:r>
            <a:r>
              <a:rPr lang="it-IT" altLang="it-IT" sz="2000" dirty="0">
                <a:latin typeface="Times New Roman" pitchFamily="18" charset="0"/>
              </a:rPr>
              <a:t>quotidiana</a:t>
            </a:r>
          </a:p>
        </p:txBody>
      </p:sp>
      <p:sp>
        <p:nvSpPr>
          <p:cNvPr id="27661" name="Rectangle 13"/>
          <p:cNvSpPr>
            <a:spLocks noChangeArrowheads="1"/>
          </p:cNvSpPr>
          <p:nvPr/>
        </p:nvSpPr>
        <p:spPr bwMode="auto">
          <a:xfrm>
            <a:off x="968375" y="955675"/>
            <a:ext cx="2090738" cy="457200"/>
          </a:xfrm>
          <a:prstGeom prst="rect">
            <a:avLst/>
          </a:prstGeom>
          <a:noFill/>
          <a:ln w="9525">
            <a:noFill/>
            <a:miter lim="800000"/>
            <a:headEnd/>
            <a:tailEnd/>
          </a:ln>
        </p:spPr>
        <p:txBody>
          <a:bodyPr wrap="none">
            <a:spAutoFit/>
          </a:bodyPr>
          <a:lstStyle/>
          <a:p>
            <a:r>
              <a:rPr lang="it-IT" altLang="it-IT" sz="2400" b="1">
                <a:solidFill>
                  <a:schemeClr val="folHlink"/>
                </a:solidFill>
                <a:latin typeface="Times New Roman" pitchFamily="18" charset="0"/>
              </a:rPr>
              <a:t>COSA FARE?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it-IT" altLang="it-IT" smtClean="0"/>
              <a:t>Interventi</a:t>
            </a:r>
          </a:p>
        </p:txBody>
      </p:sp>
      <p:sp>
        <p:nvSpPr>
          <p:cNvPr id="26627" name="Rectangle 3"/>
          <p:cNvSpPr>
            <a:spLocks noGrp="1" noChangeArrowheads="1"/>
          </p:cNvSpPr>
          <p:nvPr>
            <p:ph idx="1"/>
          </p:nvPr>
        </p:nvSpPr>
        <p:spPr/>
        <p:txBody>
          <a:bodyPr/>
          <a:lstStyle/>
          <a:p>
            <a:pPr algn="ctr" eaLnBrk="1" hangingPunct="1">
              <a:buFontTx/>
              <a:buNone/>
            </a:pPr>
            <a:r>
              <a:rPr lang="it-IT" altLang="it-IT" sz="3600" b="1" smtClean="0"/>
              <a:t>Informazione e Sensibilizzazione</a:t>
            </a:r>
          </a:p>
          <a:p>
            <a:pPr eaLnBrk="1" hangingPunct="1">
              <a:buFontTx/>
              <a:buNone/>
            </a:pPr>
            <a:endParaRPr lang="it-IT" altLang="it-IT" smtClean="0"/>
          </a:p>
        </p:txBody>
      </p:sp>
      <p:pic>
        <p:nvPicPr>
          <p:cNvPr id="26628" name="Picture 4" descr="kidsoftheworld"/>
          <p:cNvPicPr>
            <a:picLocks noChangeAspect="1" noChangeArrowheads="1"/>
          </p:cNvPicPr>
          <p:nvPr/>
        </p:nvPicPr>
        <p:blipFill>
          <a:blip r:embed="rId2" cstate="print"/>
          <a:srcRect/>
          <a:stretch>
            <a:fillRect/>
          </a:stretch>
        </p:blipFill>
        <p:spPr bwMode="auto">
          <a:xfrm>
            <a:off x="179388" y="188913"/>
            <a:ext cx="2994025" cy="422275"/>
          </a:xfrm>
          <a:prstGeom prst="rect">
            <a:avLst/>
          </a:prstGeom>
          <a:noFill/>
          <a:ln w="9525">
            <a:noFill/>
            <a:miter lim="800000"/>
            <a:headEnd/>
            <a:tailEnd/>
          </a:ln>
        </p:spPr>
      </p:pic>
      <p:sp>
        <p:nvSpPr>
          <p:cNvPr id="7" name="Rettangolo 6"/>
          <p:cNvSpPr/>
          <p:nvPr/>
        </p:nvSpPr>
        <p:spPr>
          <a:xfrm>
            <a:off x="0" y="3141663"/>
            <a:ext cx="2808288" cy="215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000" dirty="0">
                <a:solidFill>
                  <a:schemeClr val="tx1"/>
                </a:solidFill>
              </a:rPr>
              <a:t>SCUOLA</a:t>
            </a:r>
          </a:p>
        </p:txBody>
      </p:sp>
      <p:sp>
        <p:nvSpPr>
          <p:cNvPr id="8" name="Rettangolo 7"/>
          <p:cNvSpPr/>
          <p:nvPr/>
        </p:nvSpPr>
        <p:spPr>
          <a:xfrm>
            <a:off x="3132138" y="3141663"/>
            <a:ext cx="2808287" cy="215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000" dirty="0">
                <a:solidFill>
                  <a:schemeClr val="tx1"/>
                </a:solidFill>
              </a:rPr>
              <a:t>GENITORI</a:t>
            </a:r>
          </a:p>
        </p:txBody>
      </p:sp>
      <p:sp>
        <p:nvSpPr>
          <p:cNvPr id="9" name="Rettangolo 8"/>
          <p:cNvSpPr/>
          <p:nvPr/>
        </p:nvSpPr>
        <p:spPr>
          <a:xfrm>
            <a:off x="6335713" y="3141663"/>
            <a:ext cx="2808287" cy="215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000" dirty="0">
                <a:solidFill>
                  <a:schemeClr val="tx1"/>
                </a:solidFill>
              </a:rPr>
              <a:t>INDIVIDUI</a:t>
            </a:r>
          </a:p>
        </p:txBody>
      </p:sp>
      <p:pic>
        <p:nvPicPr>
          <p:cNvPr id="26632" name="Picture 4" descr="kidsoftheworld"/>
          <p:cNvPicPr>
            <a:picLocks noChangeAspect="1" noChangeArrowheads="1"/>
          </p:cNvPicPr>
          <p:nvPr/>
        </p:nvPicPr>
        <p:blipFill>
          <a:blip r:embed="rId2" cstate="print"/>
          <a:srcRect/>
          <a:stretch>
            <a:fillRect/>
          </a:stretch>
        </p:blipFill>
        <p:spPr bwMode="auto">
          <a:xfrm>
            <a:off x="5940425" y="188913"/>
            <a:ext cx="2994025" cy="42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ctr" eaLnBrk="1" hangingPunct="1"/>
            <a:r>
              <a:rPr lang="it-IT" altLang="it-IT" sz="4000" dirty="0" smtClean="0"/>
              <a:t>Segnali ai quali i GENITORI dovrebbero fare ATTENZIONE </a:t>
            </a:r>
          </a:p>
        </p:txBody>
      </p:sp>
      <p:sp>
        <p:nvSpPr>
          <p:cNvPr id="32771" name="Rectangle 3"/>
          <p:cNvSpPr>
            <a:spLocks noGrp="1" noChangeArrowheads="1"/>
          </p:cNvSpPr>
          <p:nvPr>
            <p:ph idx="1"/>
          </p:nvPr>
        </p:nvSpPr>
        <p:spPr/>
        <p:txBody>
          <a:bodyPr/>
          <a:lstStyle/>
          <a:p>
            <a:pPr algn="just" eaLnBrk="1" hangingPunct="1">
              <a:lnSpc>
                <a:spcPct val="90000"/>
              </a:lnSpc>
            </a:pPr>
            <a:r>
              <a:rPr lang="it-IT" altLang="it-IT" smtClean="0"/>
              <a:t>si rifiuta di parlare di ciò che fa online;</a:t>
            </a:r>
          </a:p>
          <a:p>
            <a:pPr algn="just" eaLnBrk="1" hangingPunct="1">
              <a:lnSpc>
                <a:spcPct val="90000"/>
              </a:lnSpc>
            </a:pPr>
            <a:r>
              <a:rPr lang="it-IT" altLang="it-IT" smtClean="0"/>
              <a:t>utilizza Internet fino a tarda notte;</a:t>
            </a:r>
          </a:p>
          <a:p>
            <a:pPr algn="just" eaLnBrk="1" hangingPunct="1">
              <a:lnSpc>
                <a:spcPct val="90000"/>
              </a:lnSpc>
            </a:pPr>
            <a:r>
              <a:rPr lang="it-IT" altLang="it-IT" smtClean="0"/>
              <a:t>fa un uso eccessivo </a:t>
            </a:r>
          </a:p>
          <a:p>
            <a:pPr algn="just" eaLnBrk="1" hangingPunct="1">
              <a:lnSpc>
                <a:spcPct val="90000"/>
              </a:lnSpc>
              <a:buFontTx/>
              <a:buNone/>
            </a:pPr>
            <a:r>
              <a:rPr lang="it-IT" altLang="it-IT" smtClean="0"/>
              <a:t>   di Internet;</a:t>
            </a:r>
          </a:p>
          <a:p>
            <a:pPr algn="just" eaLnBrk="1" hangingPunct="1">
              <a:lnSpc>
                <a:spcPct val="90000"/>
              </a:lnSpc>
            </a:pPr>
            <a:r>
              <a:rPr lang="it-IT" altLang="it-IT" smtClean="0"/>
              <a:t>ha un calo dei voti </a:t>
            </a:r>
          </a:p>
          <a:p>
            <a:pPr algn="just" eaLnBrk="1" hangingPunct="1">
              <a:lnSpc>
                <a:spcPct val="90000"/>
              </a:lnSpc>
              <a:buFontTx/>
              <a:buNone/>
            </a:pPr>
            <a:r>
              <a:rPr lang="it-IT" altLang="it-IT" smtClean="0"/>
              <a:t>   scolastici;</a:t>
            </a:r>
          </a:p>
          <a:p>
            <a:pPr algn="just" eaLnBrk="1" hangingPunct="1">
              <a:lnSpc>
                <a:spcPct val="90000"/>
              </a:lnSpc>
            </a:pPr>
            <a:r>
              <a:rPr lang="it-IT" altLang="it-IT" smtClean="0"/>
              <a:t>è turbato dopo aver </a:t>
            </a:r>
          </a:p>
          <a:p>
            <a:pPr algn="just" eaLnBrk="1" hangingPunct="1">
              <a:lnSpc>
                <a:spcPct val="90000"/>
              </a:lnSpc>
              <a:buFontTx/>
              <a:buNone/>
            </a:pPr>
            <a:r>
              <a:rPr lang="it-IT" altLang="it-IT" smtClean="0"/>
              <a:t>   utilizzato Internet.</a:t>
            </a:r>
          </a:p>
        </p:txBody>
      </p:sp>
      <p:pic>
        <p:nvPicPr>
          <p:cNvPr id="32772" name="Picture 5" descr="cyberbullismo"/>
          <p:cNvPicPr>
            <a:picLocks noChangeAspect="1" noChangeArrowheads="1"/>
          </p:cNvPicPr>
          <p:nvPr/>
        </p:nvPicPr>
        <p:blipFill>
          <a:blip r:embed="rId3" cstate="print"/>
          <a:srcRect/>
          <a:stretch>
            <a:fillRect/>
          </a:stretch>
        </p:blipFill>
        <p:spPr bwMode="auto">
          <a:xfrm>
            <a:off x="4932363" y="2924175"/>
            <a:ext cx="4211637"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rgbClr val="FFFF00"/>
          </a:solidFill>
        </p:spPr>
        <p:txBody>
          <a:bodyPr/>
          <a:lstStyle/>
          <a:p>
            <a:pPr eaLnBrk="1" hangingPunct="1"/>
            <a:r>
              <a:rPr lang="it-IT" altLang="it-IT" smtClean="0"/>
              <a:t>Interventi per i genitori:</a:t>
            </a:r>
          </a:p>
        </p:txBody>
      </p:sp>
      <p:sp>
        <p:nvSpPr>
          <p:cNvPr id="33795" name="Rectangle 3"/>
          <p:cNvSpPr>
            <a:spLocks noGrp="1" noChangeArrowheads="1"/>
          </p:cNvSpPr>
          <p:nvPr>
            <p:ph idx="1"/>
          </p:nvPr>
        </p:nvSpPr>
        <p:spPr/>
        <p:txBody>
          <a:bodyPr/>
          <a:lstStyle/>
          <a:p>
            <a:pPr eaLnBrk="1" hangingPunct="1">
              <a:lnSpc>
                <a:spcPct val="90000"/>
              </a:lnSpc>
              <a:buFontTx/>
              <a:buNone/>
            </a:pPr>
            <a:r>
              <a:rPr lang="it-IT" altLang="it-IT" sz="2400" smtClean="0"/>
              <a:t>FARE:</a:t>
            </a:r>
          </a:p>
          <a:p>
            <a:pPr eaLnBrk="1" hangingPunct="1">
              <a:lnSpc>
                <a:spcPct val="90000"/>
              </a:lnSpc>
            </a:pPr>
            <a:r>
              <a:rPr lang="it-IT" altLang="it-IT" sz="2400" smtClean="0"/>
              <a:t>tenere il computer in una stanza della casa frequentata da tutti;</a:t>
            </a:r>
          </a:p>
          <a:p>
            <a:pPr eaLnBrk="1" hangingPunct="1">
              <a:lnSpc>
                <a:spcPct val="90000"/>
              </a:lnSpc>
            </a:pPr>
            <a:r>
              <a:rPr lang="it-IT" altLang="it-IT" sz="2400" smtClean="0"/>
              <a:t>controllare con regolarità che cosa faccia il proprio figlio, condividendo con lui anche le attività sul computer;</a:t>
            </a:r>
          </a:p>
          <a:p>
            <a:pPr eaLnBrk="1" hangingPunct="1">
              <a:lnSpc>
                <a:spcPct val="90000"/>
              </a:lnSpc>
            </a:pPr>
            <a:r>
              <a:rPr lang="it-IT" altLang="it-IT" sz="2400" smtClean="0"/>
              <a:t>cercare di parlargli per capire quale genere di attività online gli piacciono;</a:t>
            </a:r>
          </a:p>
          <a:p>
            <a:pPr eaLnBrk="1" hangingPunct="1">
              <a:lnSpc>
                <a:spcPct val="90000"/>
              </a:lnSpc>
            </a:pPr>
            <a:r>
              <a:rPr lang="it-IT" altLang="it-IT" sz="2400" smtClean="0"/>
              <a:t>cercare online il suo nome: esaminando i suoi profili o i messaggi sui siti delle comunità di teenager, si può capire se è coinvolto in atti di bullismo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solidFill>
            <a:srgbClr val="FFFF00"/>
          </a:solidFill>
        </p:spPr>
        <p:txBody>
          <a:bodyPr/>
          <a:lstStyle/>
          <a:p>
            <a:pPr eaLnBrk="1" hangingPunct="1"/>
            <a:r>
              <a:rPr lang="it-IT" altLang="it-IT" smtClean="0"/>
              <a:t>Interventi per i genitori:</a:t>
            </a:r>
          </a:p>
        </p:txBody>
      </p:sp>
      <p:sp>
        <p:nvSpPr>
          <p:cNvPr id="34819" name="Rectangle 3"/>
          <p:cNvSpPr>
            <a:spLocks noGrp="1" noChangeArrowheads="1"/>
          </p:cNvSpPr>
          <p:nvPr>
            <p:ph idx="1"/>
          </p:nvPr>
        </p:nvSpPr>
        <p:spPr/>
        <p:txBody>
          <a:bodyPr>
            <a:normAutofit lnSpcReduction="10000"/>
          </a:bodyPr>
          <a:lstStyle/>
          <a:p>
            <a:pPr eaLnBrk="1" hangingPunct="1">
              <a:lnSpc>
                <a:spcPct val="80000"/>
              </a:lnSpc>
              <a:buFontTx/>
              <a:buNone/>
            </a:pPr>
            <a:r>
              <a:rPr lang="it-IT" altLang="it-IT" sz="2400" smtClean="0"/>
              <a:t>INSEGNARE:</a:t>
            </a:r>
          </a:p>
          <a:p>
            <a:pPr eaLnBrk="1" hangingPunct="1">
              <a:lnSpc>
                <a:spcPct val="80000"/>
              </a:lnSpc>
              <a:buFontTx/>
              <a:buNone/>
            </a:pPr>
            <a:endParaRPr lang="it-IT" altLang="it-IT" sz="2000" smtClean="0"/>
          </a:p>
          <a:p>
            <a:pPr eaLnBrk="1" hangingPunct="1">
              <a:lnSpc>
                <a:spcPct val="80000"/>
              </a:lnSpc>
            </a:pPr>
            <a:r>
              <a:rPr lang="it-IT" altLang="it-IT" sz="2000" smtClean="0"/>
              <a:t>mai dare informazioni personali, come nome, indirizzo, numero di telefono, età, nome e località della scuola o nome degli amici a chi non si conosce personalmente o a chi si conosce sul web; </a:t>
            </a:r>
          </a:p>
          <a:p>
            <a:pPr eaLnBrk="1" hangingPunct="1">
              <a:lnSpc>
                <a:spcPct val="80000"/>
              </a:lnSpc>
              <a:buFontTx/>
              <a:buNone/>
            </a:pPr>
            <a:endParaRPr lang="it-IT" altLang="it-IT" sz="2000" smtClean="0"/>
          </a:p>
          <a:p>
            <a:pPr eaLnBrk="1" hangingPunct="1">
              <a:lnSpc>
                <a:spcPct val="80000"/>
              </a:lnSpc>
            </a:pPr>
            <a:r>
              <a:rPr lang="it-IT" altLang="it-IT" sz="2000" smtClean="0"/>
              <a:t>non condividere le proprie password, neanche con gli amici;</a:t>
            </a:r>
          </a:p>
          <a:p>
            <a:pPr eaLnBrk="1" hangingPunct="1">
              <a:lnSpc>
                <a:spcPct val="80000"/>
              </a:lnSpc>
            </a:pPr>
            <a:endParaRPr lang="it-IT" altLang="it-IT" sz="2000" smtClean="0"/>
          </a:p>
          <a:p>
            <a:pPr eaLnBrk="1" hangingPunct="1">
              <a:lnSpc>
                <a:spcPct val="80000"/>
              </a:lnSpc>
            </a:pPr>
            <a:r>
              <a:rPr lang="it-IT" altLang="it-IT" sz="2000" smtClean="0"/>
              <a:t>non accettare incontri di persona con qualcuno conosciuto online;</a:t>
            </a:r>
          </a:p>
          <a:p>
            <a:pPr eaLnBrk="1" hangingPunct="1">
              <a:lnSpc>
                <a:spcPct val="80000"/>
              </a:lnSpc>
            </a:pPr>
            <a:endParaRPr lang="it-IT" altLang="it-IT" sz="2000" smtClean="0"/>
          </a:p>
          <a:p>
            <a:pPr eaLnBrk="1" hangingPunct="1">
              <a:lnSpc>
                <a:spcPct val="80000"/>
              </a:lnSpc>
            </a:pPr>
            <a:r>
              <a:rPr lang="it-IT" altLang="it-IT" sz="2000" smtClean="0"/>
              <a:t>mai rispondere a un messaggio che faccia sentire confusi o a disagio. Meglio ignorare il mittente, terminare la comunicazione e riferire quanto accaduto a un adulto;</a:t>
            </a:r>
          </a:p>
          <a:p>
            <a:pPr eaLnBrk="1" hangingPunct="1">
              <a:lnSpc>
                <a:spcPct val="80000"/>
              </a:lnSpc>
            </a:pPr>
            <a:endParaRPr lang="it-IT" altLang="it-IT" sz="2000" smtClean="0"/>
          </a:p>
          <a:p>
            <a:pPr eaLnBrk="1" hangingPunct="1">
              <a:lnSpc>
                <a:spcPct val="80000"/>
              </a:lnSpc>
            </a:pPr>
            <a:r>
              <a:rPr lang="it-IT" altLang="it-IT" sz="2000" smtClean="0"/>
              <a:t>mai usare un linguaggio offensivo o mandare messaggi volgari online.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ctrTitle" idx="4294967295"/>
          </p:nvPr>
        </p:nvSpPr>
        <p:spPr>
          <a:xfrm>
            <a:off x="0" y="404813"/>
            <a:ext cx="9144000" cy="620712"/>
          </a:xfrm>
        </p:spPr>
        <p:txBody>
          <a:bodyPr>
            <a:normAutofit fontScale="90000"/>
          </a:bodyPr>
          <a:lstStyle/>
          <a:p>
            <a:pPr eaLnBrk="1" hangingPunct="1"/>
            <a:r>
              <a:rPr lang="it-IT" altLang="it-IT" sz="2400" b="1" smtClean="0">
                <a:solidFill>
                  <a:srgbClr val="22ECEC"/>
                </a:solidFill>
                <a:latin typeface="Garamond" pitchFamily="18" charset="0"/>
              </a:rPr>
              <a:t>          </a:t>
            </a:r>
            <a:r>
              <a:rPr lang="it-IT" altLang="it-IT" sz="3200" b="1" smtClean="0">
                <a:solidFill>
                  <a:srgbClr val="060F12"/>
                </a:solidFill>
                <a:latin typeface="Garamond" pitchFamily="18" charset="0"/>
              </a:rPr>
              <a:t>STRATEGIE DI INTERVENTO NELLA SCUOLA</a:t>
            </a:r>
          </a:p>
        </p:txBody>
      </p:sp>
      <p:pic>
        <p:nvPicPr>
          <p:cNvPr id="28675" name="Picture 9" descr="C:\Documents and Settings\CASE\Documenti\Immagini\Raccolta multimediale Microsoft\j0424178.wmf"/>
          <p:cNvPicPr>
            <a:picLocks noChangeAspect="1" noChangeArrowheads="1"/>
          </p:cNvPicPr>
          <p:nvPr/>
        </p:nvPicPr>
        <p:blipFill>
          <a:blip r:embed="rId2" cstate="print"/>
          <a:srcRect/>
          <a:stretch>
            <a:fillRect/>
          </a:stretch>
        </p:blipFill>
        <p:spPr bwMode="auto">
          <a:xfrm>
            <a:off x="7524750" y="620713"/>
            <a:ext cx="928688" cy="1058862"/>
          </a:xfrm>
          <a:prstGeom prst="rect">
            <a:avLst/>
          </a:prstGeom>
          <a:noFill/>
          <a:ln w="9525">
            <a:noFill/>
            <a:miter lim="800000"/>
            <a:headEnd/>
            <a:tailEnd/>
          </a:ln>
        </p:spPr>
      </p:pic>
      <p:sp>
        <p:nvSpPr>
          <p:cNvPr id="28676" name="Text Box 14"/>
          <p:cNvSpPr txBox="1">
            <a:spLocks noChangeArrowheads="1"/>
          </p:cNvSpPr>
          <p:nvPr/>
        </p:nvSpPr>
        <p:spPr bwMode="auto">
          <a:xfrm>
            <a:off x="395288" y="836613"/>
            <a:ext cx="8064500" cy="457200"/>
          </a:xfrm>
          <a:prstGeom prst="rect">
            <a:avLst/>
          </a:prstGeom>
          <a:noFill/>
          <a:ln w="9525">
            <a:noFill/>
            <a:miter lim="800000"/>
            <a:headEnd/>
            <a:tailEnd/>
          </a:ln>
        </p:spPr>
        <p:txBody>
          <a:bodyPr>
            <a:spAutoFit/>
          </a:bodyPr>
          <a:lstStyle/>
          <a:p>
            <a:pPr>
              <a:spcBef>
                <a:spcPct val="50000"/>
              </a:spcBef>
            </a:pPr>
            <a:r>
              <a:rPr lang="it-IT" altLang="it-IT" sz="2400" b="1">
                <a:latin typeface="Garamond" pitchFamily="18" charset="0"/>
              </a:rPr>
              <a:t> </a:t>
            </a:r>
            <a:endParaRPr lang="it-IT" altLang="it-IT" sz="2400">
              <a:latin typeface="Garamond" pitchFamily="18" charset="0"/>
            </a:endParaRPr>
          </a:p>
        </p:txBody>
      </p:sp>
      <p:sp>
        <p:nvSpPr>
          <p:cNvPr id="28677" name="Text Box 15"/>
          <p:cNvSpPr txBox="1">
            <a:spLocks noChangeArrowheads="1"/>
          </p:cNvSpPr>
          <p:nvPr/>
        </p:nvSpPr>
        <p:spPr bwMode="auto">
          <a:xfrm>
            <a:off x="755650" y="2349500"/>
            <a:ext cx="2808288" cy="779463"/>
          </a:xfrm>
          <a:prstGeom prst="rect">
            <a:avLst/>
          </a:prstGeom>
          <a:noFill/>
          <a:ln w="9525">
            <a:noFill/>
            <a:miter lim="800000"/>
            <a:headEnd/>
            <a:tailEnd/>
          </a:ln>
        </p:spPr>
        <p:txBody>
          <a:bodyPr>
            <a:spAutoFit/>
          </a:bodyPr>
          <a:lstStyle/>
          <a:p>
            <a:pPr algn="ctr">
              <a:spcBef>
                <a:spcPct val="50000"/>
              </a:spcBef>
            </a:pPr>
            <a:endParaRPr lang="it-IT" altLang="it-IT"/>
          </a:p>
          <a:p>
            <a:pPr algn="ctr">
              <a:spcBef>
                <a:spcPct val="50000"/>
              </a:spcBef>
            </a:pPr>
            <a:endParaRPr lang="it-IT" altLang="it-IT"/>
          </a:p>
        </p:txBody>
      </p:sp>
      <p:sp>
        <p:nvSpPr>
          <p:cNvPr id="28678" name="Text Box 16"/>
          <p:cNvSpPr txBox="1">
            <a:spLocks noChangeArrowheads="1"/>
          </p:cNvSpPr>
          <p:nvPr/>
        </p:nvSpPr>
        <p:spPr bwMode="auto">
          <a:xfrm>
            <a:off x="179388" y="1125538"/>
            <a:ext cx="8964612" cy="5446712"/>
          </a:xfrm>
          <a:prstGeom prst="rect">
            <a:avLst/>
          </a:prstGeom>
          <a:noFill/>
          <a:ln w="9525">
            <a:noFill/>
            <a:miter lim="800000"/>
            <a:headEnd/>
            <a:tailEnd/>
          </a:ln>
        </p:spPr>
        <p:txBody>
          <a:bodyPr>
            <a:spAutoFit/>
          </a:bodyPr>
          <a:lstStyle/>
          <a:p>
            <a:pPr>
              <a:spcBef>
                <a:spcPct val="50000"/>
              </a:spcBef>
            </a:pPr>
            <a:r>
              <a:rPr lang="it-IT" altLang="it-IT" sz="2400" b="1">
                <a:latin typeface="Garamond" pitchFamily="18" charset="0"/>
              </a:rPr>
              <a:t>           </a:t>
            </a:r>
            <a:r>
              <a:rPr lang="it-IT" altLang="it-IT" sz="2400" b="1">
                <a:solidFill>
                  <a:srgbClr val="EFFA14"/>
                </a:solidFill>
                <a:latin typeface="Garamond" pitchFamily="18" charset="0"/>
              </a:rPr>
              <a:t>GRUPPO-CLASSE </a:t>
            </a:r>
            <a:r>
              <a:rPr lang="it-IT" altLang="it-IT" sz="2400" b="1">
                <a:latin typeface="Garamond" pitchFamily="18" charset="0"/>
              </a:rPr>
              <a:t> </a:t>
            </a:r>
          </a:p>
          <a:p>
            <a:pPr>
              <a:spcBef>
                <a:spcPct val="50000"/>
              </a:spcBef>
            </a:pPr>
            <a:r>
              <a:rPr lang="it-IT" altLang="it-IT" sz="2400" b="1">
                <a:latin typeface="Garamond" pitchFamily="18" charset="0"/>
              </a:rPr>
              <a:t>Attività curricolari: stimoli letterari, Role-play, Problem-solving </a:t>
            </a:r>
          </a:p>
          <a:p>
            <a:pPr>
              <a:spcBef>
                <a:spcPct val="50000"/>
              </a:spcBef>
            </a:pPr>
            <a:r>
              <a:rPr lang="it-IT" altLang="it-IT" sz="2400" b="1">
                <a:latin typeface="Garamond" pitchFamily="18" charset="0"/>
              </a:rPr>
              <a:t>Principali obiettivi: </a:t>
            </a:r>
          </a:p>
          <a:p>
            <a:pPr>
              <a:spcBef>
                <a:spcPct val="50000"/>
              </a:spcBef>
            </a:pPr>
            <a:r>
              <a:rPr lang="it-IT" altLang="it-IT" sz="2400" b="1">
                <a:latin typeface="Garamond" pitchFamily="18" charset="0"/>
              </a:rPr>
              <a:t>- Sviluppare nei ragazzi una consapevolezza sul fenomeno del bullismo e del cyberbullismo;</a:t>
            </a:r>
          </a:p>
          <a:p>
            <a:pPr>
              <a:spcBef>
                <a:spcPct val="50000"/>
              </a:spcBef>
              <a:buFontTx/>
              <a:buChar char="-"/>
            </a:pPr>
            <a:r>
              <a:rPr lang="it-IT" altLang="it-IT" sz="2400" b="1">
                <a:latin typeface="Garamond" pitchFamily="18" charset="0"/>
              </a:rPr>
              <a:t>Potenziare le abilità sociali, in particolare la consapevolezza emotiva e l’empatia (Alfabetizzazione emozionale );</a:t>
            </a:r>
          </a:p>
          <a:p>
            <a:pPr>
              <a:spcBef>
                <a:spcPct val="50000"/>
              </a:spcBef>
              <a:buFontTx/>
              <a:buChar char="-"/>
            </a:pPr>
            <a:r>
              <a:rPr lang="it-IT" altLang="it-IT" sz="2400" b="1">
                <a:latin typeface="Garamond" pitchFamily="18" charset="0"/>
              </a:rPr>
              <a:t> Promuovere il supporto tra pari (Modello dell’operatore amico, Menesini e Benelli, 1999).</a:t>
            </a:r>
          </a:p>
          <a:p>
            <a:pPr>
              <a:spcBef>
                <a:spcPct val="50000"/>
              </a:spcBef>
              <a:buFontTx/>
              <a:buChar char="-"/>
            </a:pPr>
            <a:r>
              <a:rPr lang="it-IT" altLang="it-IT" sz="2400" b="1">
                <a:latin typeface="Garamond" pitchFamily="18" charset="0"/>
              </a:rPr>
              <a:t>           </a:t>
            </a:r>
            <a:r>
              <a:rPr lang="it-IT" altLang="it-IT" sz="2400" b="1">
                <a:solidFill>
                  <a:srgbClr val="EFFA14"/>
                </a:solidFill>
                <a:latin typeface="Garamond" pitchFamily="18" charset="0"/>
              </a:rPr>
              <a:t>COOPERAZIONE TRA SCUOLA E FAMIGLIA</a:t>
            </a:r>
          </a:p>
          <a:p>
            <a:pPr>
              <a:spcBef>
                <a:spcPct val="50000"/>
              </a:spcBef>
            </a:pPr>
            <a:r>
              <a:rPr lang="it-IT" altLang="it-IT" sz="2400" b="1">
                <a:latin typeface="Garamond" pitchFamily="18" charset="0"/>
              </a:rPr>
              <a:t>Corsi di formazione per i genitori e per gli insegnanti</a:t>
            </a:r>
          </a:p>
        </p:txBody>
      </p:sp>
      <p:sp>
        <p:nvSpPr>
          <p:cNvPr id="28679" name="AutoShape 17"/>
          <p:cNvSpPr>
            <a:spLocks noChangeArrowheads="1"/>
          </p:cNvSpPr>
          <p:nvPr/>
        </p:nvSpPr>
        <p:spPr bwMode="auto">
          <a:xfrm>
            <a:off x="0" y="1196752"/>
            <a:ext cx="971550" cy="288925"/>
          </a:xfrm>
          <a:prstGeom prst="rightArrow">
            <a:avLst>
              <a:gd name="adj1" fmla="val 50000"/>
              <a:gd name="adj2" fmla="val 84066"/>
            </a:avLst>
          </a:prstGeom>
          <a:solidFill>
            <a:schemeClr val="accent1"/>
          </a:solidFill>
          <a:ln w="9525">
            <a:solidFill>
              <a:schemeClr val="tx1"/>
            </a:solidFill>
            <a:miter lim="800000"/>
            <a:headEnd/>
            <a:tailEnd/>
          </a:ln>
        </p:spPr>
        <p:txBody>
          <a:bodyPr wrap="none" anchor="ctr"/>
          <a:lstStyle/>
          <a:p>
            <a:pPr algn="ctr"/>
            <a:endParaRPr lang="it-IT" altLang="it-IT"/>
          </a:p>
        </p:txBody>
      </p:sp>
      <p:sp>
        <p:nvSpPr>
          <p:cNvPr id="28680" name="AutoShape 18"/>
          <p:cNvSpPr>
            <a:spLocks noChangeArrowheads="1"/>
          </p:cNvSpPr>
          <p:nvPr/>
        </p:nvSpPr>
        <p:spPr bwMode="auto">
          <a:xfrm>
            <a:off x="0" y="5661025"/>
            <a:ext cx="971550" cy="288925"/>
          </a:xfrm>
          <a:prstGeom prst="rightArrow">
            <a:avLst>
              <a:gd name="adj1" fmla="val 50000"/>
              <a:gd name="adj2" fmla="val 84066"/>
            </a:avLst>
          </a:prstGeom>
          <a:solidFill>
            <a:schemeClr val="accent1"/>
          </a:solidFill>
          <a:ln w="9525">
            <a:solidFill>
              <a:schemeClr val="tx1"/>
            </a:solidFill>
            <a:miter lim="800000"/>
            <a:headEnd/>
            <a:tailEnd/>
          </a:ln>
        </p:spPr>
        <p:txBody>
          <a:bodyPr wrap="none" anchor="ctr"/>
          <a:lstStyle/>
          <a:p>
            <a:pPr algn="ctr"/>
            <a:endParaRPr lang="it-IT" altLang="it-IT"/>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536" y="349721"/>
            <a:ext cx="8218488" cy="1135063"/>
          </a:xfrm>
        </p:spPr>
        <p:txBody>
          <a:bodyPr lIns="0" tIns="0" rIns="0" bIns="0">
            <a:normAutofit fontScale="90000"/>
          </a:bodyPr>
          <a:lstStyle/>
          <a:p>
            <a:pPr marL="342900" indent="-342900" algn="ctr" defTabSz="449263">
              <a:tabLst>
                <a:tab pos="34290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4000" dirty="0" smtClean="0"/>
              <a:t>Prevenire il </a:t>
            </a:r>
            <a:r>
              <a:rPr lang="it-IT" altLang="it-IT" sz="4000" dirty="0" err="1" smtClean="0"/>
              <a:t>Cyberbullismo</a:t>
            </a:r>
            <a:r>
              <a:rPr lang="it-IT" altLang="it-IT" sz="4000" dirty="0" smtClean="0"/>
              <a:t/>
            </a:r>
            <a:br>
              <a:rPr lang="it-IT" altLang="it-IT" sz="4000" dirty="0" smtClean="0"/>
            </a:br>
            <a:r>
              <a:rPr lang="it-IT" altLang="it-IT" sz="4000" dirty="0" smtClean="0"/>
              <a:t>per i professori</a:t>
            </a:r>
          </a:p>
        </p:txBody>
      </p:sp>
      <p:sp>
        <p:nvSpPr>
          <p:cNvPr id="29699" name="Rectangle 3"/>
          <p:cNvSpPr>
            <a:spLocks noGrp="1" noChangeArrowheads="1"/>
          </p:cNvSpPr>
          <p:nvPr>
            <p:ph idx="1"/>
          </p:nvPr>
        </p:nvSpPr>
        <p:spPr>
          <a:xfrm>
            <a:off x="457200" y="1600200"/>
            <a:ext cx="8234363" cy="4637112"/>
          </a:xfrm>
        </p:spPr>
        <p:txBody>
          <a:bodyPr lIns="0" tIns="0" rIns="0" bIns="0">
            <a:normAutofit fontScale="85000" lnSpcReduction="10000"/>
          </a:bodyPr>
          <a:lstStyle/>
          <a:p>
            <a:pPr marL="487363" indent="-422275" algn="just" defTabSz="449263">
              <a:lnSpc>
                <a:spcPct val="200000"/>
              </a:lnSpc>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000" b="1" dirty="0" smtClean="0">
                <a:latin typeface="+mj-lt"/>
              </a:rPr>
              <a:t>Costruire una rete di operatori:</a:t>
            </a:r>
            <a:r>
              <a:rPr lang="it-IT" altLang="it-IT" sz="2000" dirty="0" smtClean="0">
                <a:latin typeface="+mj-lt"/>
              </a:rPr>
              <a:t>  individuare un referente e un team a supporto; collegarsi ai servizi del territorio: in particolare Forze dell'Ordine, Servizi di Mediazione dei conflitti, Centri antidiscriminazione e antiviolenza.</a:t>
            </a:r>
          </a:p>
          <a:p>
            <a:pPr marL="487363" indent="-422275" algn="just" defTabSz="449263">
              <a:lnSpc>
                <a:spcPct val="200000"/>
              </a:lnSpc>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000" b="1" dirty="0" smtClean="0">
                <a:latin typeface="+mj-lt"/>
              </a:rPr>
              <a:t>Formare</a:t>
            </a:r>
            <a:r>
              <a:rPr lang="it-IT" altLang="it-IT" sz="2000" dirty="0" smtClean="0">
                <a:latin typeface="+mj-lt"/>
              </a:rPr>
              <a:t> docenti, genitori e ragazzi sui rischi del </a:t>
            </a:r>
            <a:r>
              <a:rPr lang="it-IT" altLang="it-IT" sz="2000" dirty="0" err="1" smtClean="0">
                <a:latin typeface="+mj-lt"/>
              </a:rPr>
              <a:t>cyberbullismo</a:t>
            </a:r>
            <a:r>
              <a:rPr lang="it-IT" altLang="it-IT" sz="2000" dirty="0" smtClean="0">
                <a:latin typeface="+mj-lt"/>
              </a:rPr>
              <a:t>, sui temi della legalità e della gestione delle relazioni e dei conflitti.</a:t>
            </a:r>
          </a:p>
          <a:p>
            <a:pPr marL="487363" indent="-422275" algn="just" defTabSz="449263">
              <a:lnSpc>
                <a:spcPct val="200000"/>
              </a:lnSpc>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000" b="1" dirty="0" smtClean="0">
                <a:latin typeface="+mj-lt"/>
              </a:rPr>
              <a:t>Regolamento scolastico</a:t>
            </a:r>
            <a:r>
              <a:rPr lang="it-IT" altLang="it-IT" sz="2000" dirty="0" smtClean="0">
                <a:latin typeface="+mj-lt"/>
              </a:rPr>
              <a:t> che definisce chiare regole sull'utilizzo di </a:t>
            </a:r>
            <a:r>
              <a:rPr lang="it-IT" altLang="it-IT" sz="2000" dirty="0" err="1" smtClean="0">
                <a:latin typeface="+mj-lt"/>
              </a:rPr>
              <a:t>telefononini</a:t>
            </a:r>
            <a:r>
              <a:rPr lang="it-IT" altLang="it-IT" sz="2000" dirty="0" smtClean="0">
                <a:latin typeface="+mj-lt"/>
              </a:rPr>
              <a:t> a scuola.</a:t>
            </a:r>
          </a:p>
          <a:p>
            <a:pPr marL="487363" indent="-422275" algn="just" defTabSz="449263">
              <a:lnSpc>
                <a:spcPct val="200000"/>
              </a:lnSpc>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000" b="1" dirty="0" smtClean="0">
                <a:latin typeface="+mj-lt"/>
              </a:rPr>
              <a:t>Somministrare questionari</a:t>
            </a:r>
            <a:r>
              <a:rPr lang="it-IT" altLang="it-IT" sz="2000" dirty="0" smtClean="0">
                <a:latin typeface="+mj-lt"/>
              </a:rPr>
              <a:t> rivolti agli alunni per monitorare l'andamento dei comportamenti di </a:t>
            </a:r>
            <a:r>
              <a:rPr lang="it-IT" altLang="it-IT" sz="2000" dirty="0" err="1" smtClean="0">
                <a:latin typeface="+mj-lt"/>
              </a:rPr>
              <a:t>cyberbullismo</a:t>
            </a:r>
            <a:r>
              <a:rPr lang="it-IT" altLang="it-IT" sz="2000" dirty="0" smtClean="0">
                <a:latin typeface="+mj-lt"/>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3050"/>
            <a:ext cx="8218488" cy="1135063"/>
          </a:xfrm>
        </p:spPr>
        <p:txBody>
          <a:bodyPr lIns="0" tIns="0" rIns="0" bIns="0">
            <a:normAutofit fontScale="90000"/>
          </a:bodyPr>
          <a:lstStyle/>
          <a:p>
            <a:pPr marL="342900" indent="-342900" algn="ctr" defTabSz="449263">
              <a:tabLst>
                <a:tab pos="34290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4000" dirty="0" smtClean="0"/>
              <a:t>Gestire il </a:t>
            </a:r>
            <a:r>
              <a:rPr lang="it-IT" altLang="it-IT" sz="4000" dirty="0" err="1" smtClean="0"/>
              <a:t>cyberbullismo</a:t>
            </a:r>
            <a:r>
              <a:rPr lang="it-IT" altLang="it-IT" sz="4000" dirty="0" smtClean="0"/>
              <a:t/>
            </a:r>
            <a:br>
              <a:rPr lang="it-IT" altLang="it-IT" sz="4000" dirty="0" smtClean="0"/>
            </a:br>
            <a:r>
              <a:rPr lang="it-IT" altLang="it-IT" sz="4000" dirty="0" smtClean="0"/>
              <a:t>per i professori</a:t>
            </a:r>
          </a:p>
        </p:txBody>
      </p:sp>
      <p:sp>
        <p:nvSpPr>
          <p:cNvPr id="30723" name="Rectangle 3"/>
          <p:cNvSpPr>
            <a:spLocks noGrp="1" noChangeArrowheads="1"/>
          </p:cNvSpPr>
          <p:nvPr>
            <p:ph idx="1"/>
          </p:nvPr>
        </p:nvSpPr>
        <p:spPr>
          <a:xfrm>
            <a:off x="457200" y="1614488"/>
            <a:ext cx="8234363" cy="4514850"/>
          </a:xfrm>
        </p:spPr>
        <p:txBody>
          <a:bodyPr lIns="0" tIns="0" rIns="0" bIns="0">
            <a:noAutofit/>
          </a:bodyPr>
          <a:lstStyle/>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400" b="1" dirty="0" smtClean="0">
                <a:latin typeface="+mj-lt"/>
              </a:rPr>
              <a:t>Conservare e segnalare </a:t>
            </a:r>
            <a:r>
              <a:rPr lang="it-IT" altLang="it-IT" sz="2400" dirty="0" smtClean="0">
                <a:latin typeface="+mj-lt"/>
              </a:rPr>
              <a:t>(alle Forze dell'Ordine) i comportamenti </a:t>
            </a:r>
            <a:r>
              <a:rPr lang="it-IT" altLang="it-IT" sz="2400" dirty="0" err="1" smtClean="0">
                <a:latin typeface="+mj-lt"/>
              </a:rPr>
              <a:t>cyberbullistici</a:t>
            </a:r>
            <a:r>
              <a:rPr lang="it-IT" altLang="it-IT" sz="2400" dirty="0" smtClean="0">
                <a:latin typeface="+mj-lt"/>
              </a:rPr>
              <a:t> (video, messaggi offensivi, di cui si viene a conoscenza).</a:t>
            </a:r>
          </a:p>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400" b="1" dirty="0" smtClean="0">
                <a:latin typeface="+mj-lt"/>
                <a:cs typeface="Tahoma" pitchFamily="34" charset="0"/>
              </a:rPr>
              <a:t>Contattare il service provider</a:t>
            </a:r>
            <a:r>
              <a:rPr lang="it-IT" altLang="it-IT" sz="2400" dirty="0" smtClean="0">
                <a:latin typeface="+mj-lt"/>
                <a:cs typeface="Tahoma" pitchFamily="34" charset="0"/>
              </a:rPr>
              <a:t>: se il materiale postato viola i termini e le condizioni d’uso può essere rimosso.</a:t>
            </a:r>
          </a:p>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400" b="1" dirty="0" smtClean="0">
                <a:latin typeface="+mj-lt"/>
                <a:cs typeface="Tahoma" pitchFamily="34" charset="0"/>
              </a:rPr>
              <a:t>Confiscare il telefono</a:t>
            </a:r>
            <a:r>
              <a:rPr lang="it-IT" altLang="it-IT" sz="2400" dirty="0" smtClean="0">
                <a:latin typeface="+mj-lt"/>
                <a:cs typeface="Tahoma" pitchFamily="34" charset="0"/>
              </a:rPr>
              <a:t> che contiene il materiale offensivo e chiedere agli studenti (attraverso ascolti individuali) di indicare a chi e dove lo hanno spedito.</a:t>
            </a:r>
          </a:p>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400" b="1" dirty="0" smtClean="0">
                <a:latin typeface="+mj-lt"/>
                <a:cs typeface="Tahoma" pitchFamily="34" charset="0"/>
              </a:rPr>
              <a:t>Contattare la polizia</a:t>
            </a:r>
            <a:r>
              <a:rPr lang="it-IT" altLang="it-IT" sz="2400" dirty="0" smtClean="0">
                <a:latin typeface="+mj-lt"/>
                <a:cs typeface="Tahoma" pitchFamily="34" charset="0"/>
              </a:rPr>
              <a:t> se si ritiene che il materiale offensivo sia illegale (ad esempio, video pornografici).</a:t>
            </a:r>
          </a:p>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400" b="1" dirty="0" smtClean="0">
                <a:latin typeface="+mj-lt"/>
                <a:cs typeface="Tahoma" pitchFamily="34" charset="0"/>
              </a:rPr>
              <a:t>Cancellare il materiale</a:t>
            </a:r>
            <a:r>
              <a:rPr lang="it-IT" altLang="it-IT" sz="2400" dirty="0" smtClean="0">
                <a:latin typeface="+mj-lt"/>
                <a:cs typeface="Tahoma" pitchFamily="34" charset="0"/>
              </a:rPr>
              <a:t> offensivo dal telefonino, dopo avere provveduto a farne una </a:t>
            </a:r>
            <a:r>
              <a:rPr lang="it-IT" altLang="it-IT" sz="2400" b="1" dirty="0" smtClean="0">
                <a:latin typeface="+mj-lt"/>
                <a:cs typeface="Tahoma" pitchFamily="34" charset="0"/>
              </a:rPr>
              <a:t>copia.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3050"/>
            <a:ext cx="8218488" cy="1135063"/>
          </a:xfrm>
        </p:spPr>
        <p:txBody>
          <a:bodyPr lIns="0" tIns="0" rIns="0" bIns="0">
            <a:normAutofit fontScale="90000"/>
          </a:bodyPr>
          <a:lstStyle/>
          <a:p>
            <a:pPr marL="342900" indent="-342900" algn="ctr" defTabSz="449263">
              <a:tabLst>
                <a:tab pos="34290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4000" dirty="0" smtClean="0"/>
              <a:t>Prevenire il </a:t>
            </a:r>
            <a:r>
              <a:rPr lang="it-IT" altLang="it-IT" sz="4000" dirty="0" err="1" smtClean="0"/>
              <a:t>cyberbullismo</a:t>
            </a:r>
            <a:r>
              <a:rPr lang="it-IT" altLang="it-IT" sz="4000" dirty="0" smtClean="0"/>
              <a:t/>
            </a:r>
            <a:br>
              <a:rPr lang="it-IT" altLang="it-IT" sz="4000" dirty="0" smtClean="0"/>
            </a:br>
            <a:r>
              <a:rPr lang="it-IT" altLang="it-IT" sz="4000" dirty="0" smtClean="0"/>
              <a:t>per i genitori</a:t>
            </a:r>
          </a:p>
        </p:txBody>
      </p:sp>
      <p:sp>
        <p:nvSpPr>
          <p:cNvPr id="31747" name="Rectangle 3"/>
          <p:cNvSpPr>
            <a:spLocks noGrp="1" noChangeArrowheads="1"/>
          </p:cNvSpPr>
          <p:nvPr>
            <p:ph idx="1"/>
          </p:nvPr>
        </p:nvSpPr>
        <p:spPr>
          <a:xfrm>
            <a:off x="457200" y="1600200"/>
            <a:ext cx="8234363" cy="4530725"/>
          </a:xfrm>
        </p:spPr>
        <p:txBody>
          <a:bodyPr lIns="0" tIns="0" rIns="0" bIns="0">
            <a:normAutofit lnSpcReduction="10000"/>
          </a:bodyPr>
          <a:lstStyle/>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600" b="1" dirty="0" smtClean="0">
                <a:latin typeface="+mj-lt"/>
              </a:rPr>
              <a:t>Osservare il comportamento dei ragazzi </a:t>
            </a:r>
            <a:r>
              <a:rPr lang="it-IT" altLang="it-IT" sz="2600" dirty="0" smtClean="0">
                <a:latin typeface="+mj-lt"/>
              </a:rPr>
              <a:t>dopo la navigazione in internet o l'uso del telefonino (stati ansiosi, depressivi, </a:t>
            </a:r>
            <a:r>
              <a:rPr lang="it-IT" altLang="it-IT" sz="2600" dirty="0" err="1" smtClean="0">
                <a:latin typeface="+mj-lt"/>
              </a:rPr>
              <a:t>etc</a:t>
            </a:r>
            <a:r>
              <a:rPr lang="it-IT" altLang="it-IT" sz="2600" dirty="0" smtClean="0">
                <a:latin typeface="+mj-lt"/>
              </a:rPr>
              <a:t>).</a:t>
            </a:r>
          </a:p>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600" b="1" dirty="0" smtClean="0">
                <a:latin typeface="+mj-lt"/>
              </a:rPr>
              <a:t>Aiutarli a riflettere</a:t>
            </a:r>
            <a:r>
              <a:rPr lang="it-IT" altLang="it-IT" sz="2600" dirty="0" smtClean="0">
                <a:latin typeface="+mj-lt"/>
              </a:rPr>
              <a:t> sul fatto che anche se non vedono la </a:t>
            </a:r>
            <a:r>
              <a:rPr lang="it-IT" altLang="it-IT" sz="2600" b="1" dirty="0" smtClean="0">
                <a:latin typeface="+mj-lt"/>
              </a:rPr>
              <a:t>reazione delle persone a cui inviano messaggi </a:t>
            </a:r>
            <a:r>
              <a:rPr lang="it-IT" altLang="it-IT" sz="2600" dirty="0" smtClean="0">
                <a:latin typeface="+mj-lt"/>
              </a:rPr>
              <a:t>o video, esse possono soffrire;</a:t>
            </a:r>
          </a:p>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600" b="1" dirty="0" smtClean="0">
                <a:latin typeface="+mj-lt"/>
              </a:rPr>
              <a:t>Educarlo ad utilizzare il dialogo</a:t>
            </a:r>
            <a:r>
              <a:rPr lang="it-IT" altLang="it-IT" sz="2600" dirty="0" smtClean="0">
                <a:latin typeface="+mj-lt"/>
              </a:rPr>
              <a:t> con te e con i compagni di classe quando nascono conflitti;</a:t>
            </a:r>
          </a:p>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600" b="1" dirty="0" smtClean="0">
                <a:latin typeface="+mj-lt"/>
              </a:rPr>
              <a:t>Controllare e monitorare</a:t>
            </a:r>
            <a:r>
              <a:rPr lang="it-IT" altLang="it-IT" sz="2600" dirty="0" smtClean="0">
                <a:latin typeface="+mj-lt"/>
              </a:rPr>
              <a:t> le amicizie e i siti frequentati dal figlio, condividendo con lui le motivazione di tale controllo.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t>Caratteristiche del bullismo:</a:t>
            </a:r>
            <a:endParaRPr lang="it-IT" dirty="0"/>
          </a:p>
        </p:txBody>
      </p:sp>
      <p:sp>
        <p:nvSpPr>
          <p:cNvPr id="3" name="Segnaposto contenuto 2"/>
          <p:cNvSpPr>
            <a:spLocks noGrp="1"/>
          </p:cNvSpPr>
          <p:nvPr>
            <p:ph idx="1"/>
          </p:nvPr>
        </p:nvSpPr>
        <p:spPr>
          <a:xfrm>
            <a:off x="457200" y="1714488"/>
            <a:ext cx="8229600" cy="5386920"/>
          </a:xfrm>
        </p:spPr>
        <p:txBody>
          <a:bodyPr>
            <a:normAutofit fontScale="70000" lnSpcReduction="20000"/>
          </a:bodyPr>
          <a:lstStyle/>
          <a:p>
            <a:pPr>
              <a:buNone/>
            </a:pPr>
            <a:r>
              <a:rPr lang="it-IT" dirty="0" smtClean="0"/>
              <a:t/>
            </a:r>
            <a:br>
              <a:rPr lang="it-IT" dirty="0" smtClean="0"/>
            </a:br>
            <a:endParaRPr lang="it-IT" dirty="0" smtClean="0"/>
          </a:p>
          <a:p>
            <a:pPr>
              <a:buNone/>
            </a:pPr>
            <a:r>
              <a:rPr lang="it-IT" dirty="0" smtClean="0"/>
              <a:t>Fare il bullo significa:</a:t>
            </a:r>
          </a:p>
          <a:p>
            <a:pPr>
              <a:buNone/>
            </a:pPr>
            <a:endParaRPr lang="it-IT" dirty="0" smtClean="0"/>
          </a:p>
          <a:p>
            <a:pPr>
              <a:buNone/>
            </a:pPr>
            <a:r>
              <a:rPr lang="it-IT" dirty="0" smtClean="0"/>
              <a:t>1. dominare i </a:t>
            </a:r>
            <a:r>
              <a:rPr lang="it-IT" dirty="0" err="1" smtClean="0"/>
              <a:t>piu'</a:t>
            </a:r>
            <a:r>
              <a:rPr lang="it-IT" dirty="0" smtClean="0"/>
              <a:t> deboli con atteggiamenti aggressivi e prepotenti,;</a:t>
            </a:r>
          </a:p>
          <a:p>
            <a:pPr>
              <a:buNone/>
            </a:pPr>
            <a:r>
              <a:rPr lang="it-IT" dirty="0" smtClean="0"/>
              <a:t>2. sottoporre a continue angherie e soprusi i compagni di classe o di giochi fisicamente e caratterialmente </a:t>
            </a:r>
            <a:r>
              <a:rPr lang="it-IT" dirty="0" err="1" smtClean="0"/>
              <a:t>piu'</a:t>
            </a:r>
            <a:r>
              <a:rPr lang="it-IT" dirty="0" smtClean="0"/>
              <a:t> indifesi.</a:t>
            </a:r>
          </a:p>
          <a:p>
            <a:pPr>
              <a:buNone/>
            </a:pPr>
            <a:endParaRPr lang="it-IT" dirty="0" smtClean="0"/>
          </a:p>
          <a:p>
            <a:pPr algn="just">
              <a:buNone/>
            </a:pPr>
            <a:r>
              <a:rPr lang="it-IT" dirty="0" smtClean="0"/>
              <a:t>	Il bullismo puo' essere considerato una sottocategoria del </a:t>
            </a:r>
            <a:r>
              <a:rPr lang="it-IT" b="1" dirty="0" smtClean="0"/>
              <a:t>comportamento aggressivo</a:t>
            </a:r>
            <a:r>
              <a:rPr lang="it-IT" dirty="0" smtClean="0"/>
              <a:t>, con alcune caratteristiche distintive: </a:t>
            </a:r>
          </a:p>
          <a:p>
            <a:pPr algn="just">
              <a:buNone/>
            </a:pPr>
            <a:endParaRPr lang="it-IT" dirty="0" smtClean="0"/>
          </a:p>
          <a:p>
            <a:pPr marL="514350" indent="-514350">
              <a:buAutoNum type="arabicPeriod"/>
            </a:pPr>
            <a:r>
              <a:rPr lang="it-IT" dirty="0" smtClean="0"/>
              <a:t>l'</a:t>
            </a:r>
            <a:r>
              <a:rPr lang="it-IT" dirty="0" err="1" smtClean="0"/>
              <a:t>intenzionalita</a:t>
            </a:r>
            <a:r>
              <a:rPr lang="it-IT" dirty="0" smtClean="0"/>
              <a:t>' (mira deliberatamente a ferire, offendere, arrecare danno o disagio); </a:t>
            </a:r>
          </a:p>
          <a:p>
            <a:pPr marL="514350" indent="-514350">
              <a:buAutoNum type="arabicPeriod"/>
            </a:pPr>
            <a:r>
              <a:rPr lang="it-IT" dirty="0" smtClean="0"/>
              <a:t>la persistenza nel tempo,</a:t>
            </a:r>
          </a:p>
          <a:p>
            <a:pPr marL="514350" indent="-514350">
              <a:buAutoNum type="arabicPeriod"/>
            </a:pPr>
            <a:r>
              <a:rPr lang="it-IT" dirty="0" smtClean="0"/>
              <a:t>l'asimmetria di potere (nella relazione, il bullo e' </a:t>
            </a:r>
            <a:r>
              <a:rPr lang="it-IT" dirty="0" err="1" smtClean="0"/>
              <a:t>piu'</a:t>
            </a:r>
            <a:r>
              <a:rPr lang="it-IT" dirty="0" smtClean="0"/>
              <a:t> forte e la vittima e' </a:t>
            </a:r>
            <a:r>
              <a:rPr lang="it-IT" dirty="0" err="1" smtClean="0"/>
              <a:t>piu'</a:t>
            </a:r>
            <a:r>
              <a:rPr lang="it-IT" dirty="0" smtClean="0"/>
              <a:t> debole e spesso incapace di difendersi).</a:t>
            </a:r>
            <a:br>
              <a:rPr lang="it-IT" dirty="0" smtClean="0"/>
            </a:br>
            <a:r>
              <a:rPr lang="it-IT" dirty="0" smtClean="0"/>
              <a:t/>
            </a:r>
            <a:br>
              <a:rPr lang="it-IT" dirty="0" smtClean="0"/>
            </a:br>
            <a:r>
              <a:rPr lang="it-IT" dirty="0" smtClean="0"/>
              <a:t> </a:t>
            </a:r>
            <a:br>
              <a:rPr lang="it-IT" dirty="0" smtClean="0"/>
            </a:br>
            <a:endParaRPr lang="it-IT" dirty="0" smtClean="0"/>
          </a:p>
          <a:p>
            <a:pPr>
              <a:buNone/>
            </a:pP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it-IT" altLang="it-IT" smtClean="0"/>
              <a:t> </a:t>
            </a:r>
          </a:p>
        </p:txBody>
      </p:sp>
      <p:sp>
        <p:nvSpPr>
          <p:cNvPr id="35843" name="Rectangle 3"/>
          <p:cNvSpPr>
            <a:spLocks noGrp="1" noChangeArrowheads="1"/>
          </p:cNvSpPr>
          <p:nvPr>
            <p:ph idx="1"/>
          </p:nvPr>
        </p:nvSpPr>
        <p:spPr>
          <a:xfrm>
            <a:off x="251520" y="1412776"/>
            <a:ext cx="8229600" cy="5040560"/>
          </a:xfrm>
        </p:spPr>
        <p:txBody>
          <a:bodyPr>
            <a:normAutofit fontScale="77500" lnSpcReduction="20000"/>
          </a:bodyPr>
          <a:lstStyle/>
          <a:p>
            <a:pPr algn="ctr" eaLnBrk="1" hangingPunct="1">
              <a:lnSpc>
                <a:spcPct val="80000"/>
              </a:lnSpc>
              <a:buFontTx/>
              <a:buNone/>
            </a:pPr>
            <a:r>
              <a:rPr lang="it-IT" altLang="it-IT" sz="3600" dirty="0" smtClean="0"/>
              <a:t>ISTRUIRE A:</a:t>
            </a:r>
          </a:p>
          <a:p>
            <a:pPr eaLnBrk="1" hangingPunct="1">
              <a:lnSpc>
                <a:spcPct val="80000"/>
              </a:lnSpc>
              <a:buFontTx/>
              <a:buNone/>
            </a:pPr>
            <a:endParaRPr lang="it-IT" altLang="it-IT" sz="2000" dirty="0" smtClean="0"/>
          </a:p>
          <a:p>
            <a:pPr eaLnBrk="1" hangingPunct="1">
              <a:lnSpc>
                <a:spcPct val="150000"/>
              </a:lnSpc>
            </a:pPr>
            <a:r>
              <a:rPr lang="it-IT" altLang="it-IT" sz="2000" dirty="0" smtClean="0">
                <a:latin typeface="+mj-lt"/>
              </a:rPr>
              <a:t>non rispondere a e-mail o sms molesti e offensivi;</a:t>
            </a:r>
          </a:p>
          <a:p>
            <a:pPr eaLnBrk="1" hangingPunct="1">
              <a:lnSpc>
                <a:spcPct val="150000"/>
              </a:lnSpc>
            </a:pPr>
            <a:r>
              <a:rPr lang="it-IT" altLang="it-IT" sz="2000" dirty="0" smtClean="0">
                <a:latin typeface="+mj-lt"/>
              </a:rPr>
              <a:t>non rispondere a chi insulta o prende in giro;</a:t>
            </a:r>
          </a:p>
          <a:p>
            <a:pPr eaLnBrk="1" hangingPunct="1">
              <a:lnSpc>
                <a:spcPct val="150000"/>
              </a:lnSpc>
            </a:pPr>
            <a:r>
              <a:rPr lang="it-IT" altLang="it-IT" sz="2000" dirty="0" smtClean="0">
                <a:latin typeface="+mj-lt"/>
              </a:rPr>
              <a:t>non rispondere a chi offende nelle chat o esclude da una chat;</a:t>
            </a:r>
          </a:p>
          <a:p>
            <a:pPr eaLnBrk="1" hangingPunct="1">
              <a:lnSpc>
                <a:spcPct val="150000"/>
              </a:lnSpc>
            </a:pPr>
            <a:r>
              <a:rPr lang="it-IT" altLang="it-IT" sz="2000" dirty="0" smtClean="0">
                <a:latin typeface="+mj-lt"/>
              </a:rPr>
              <a:t>salvare i messaggi offensivi che si ricevono (sms, mms, e-mail), prendendo nota del giorno e dell’ora in cui il messaggio è arrivato;</a:t>
            </a:r>
          </a:p>
          <a:p>
            <a:pPr eaLnBrk="1" hangingPunct="1">
              <a:lnSpc>
                <a:spcPct val="150000"/>
              </a:lnSpc>
            </a:pPr>
            <a:r>
              <a:rPr lang="it-IT" altLang="it-IT" sz="2000" dirty="0" smtClean="0">
                <a:latin typeface="+mj-lt"/>
              </a:rPr>
              <a:t>cambiare il proprio nickname;</a:t>
            </a:r>
          </a:p>
          <a:p>
            <a:pPr eaLnBrk="1" hangingPunct="1">
              <a:lnSpc>
                <a:spcPct val="150000"/>
              </a:lnSpc>
            </a:pPr>
            <a:r>
              <a:rPr lang="it-IT" altLang="it-IT" sz="2000" dirty="0" smtClean="0">
                <a:latin typeface="+mj-lt"/>
              </a:rPr>
              <a:t>cambiare il proprio numero di cellulare e comunicalo solo agli amici;</a:t>
            </a:r>
          </a:p>
          <a:p>
            <a:pPr eaLnBrk="1" hangingPunct="1">
              <a:lnSpc>
                <a:spcPct val="150000"/>
              </a:lnSpc>
            </a:pPr>
            <a:r>
              <a:rPr lang="it-IT" altLang="it-IT" sz="2000" dirty="0" smtClean="0">
                <a:latin typeface="+mj-lt"/>
              </a:rPr>
              <a:t>utilizzare filtri per bloccare le e-mail moleste;</a:t>
            </a:r>
          </a:p>
          <a:p>
            <a:pPr eaLnBrk="1" hangingPunct="1">
              <a:lnSpc>
                <a:spcPct val="150000"/>
              </a:lnSpc>
            </a:pPr>
            <a:r>
              <a:rPr lang="it-IT" altLang="it-IT" sz="2000" dirty="0" smtClean="0">
                <a:latin typeface="+mj-lt"/>
              </a:rPr>
              <a:t>non fornire mai dati personali (nome, cognome, indirizzo di residenza) a chi si conosce in chat o sul web;</a:t>
            </a:r>
          </a:p>
          <a:p>
            <a:pPr eaLnBrk="1" hangingPunct="1">
              <a:lnSpc>
                <a:spcPct val="150000"/>
              </a:lnSpc>
            </a:pPr>
            <a:r>
              <a:rPr lang="it-IT" altLang="it-IT" sz="2000" dirty="0" smtClean="0">
                <a:latin typeface="+mj-lt"/>
              </a:rPr>
              <a:t>parlane immediatamente con un adulto (genitori o insegnanti); </a:t>
            </a:r>
          </a:p>
          <a:p>
            <a:pPr eaLnBrk="1" hangingPunct="1">
              <a:lnSpc>
                <a:spcPct val="150000"/>
              </a:lnSpc>
            </a:pPr>
            <a:r>
              <a:rPr lang="it-IT" altLang="it-IT" sz="2000" dirty="0" smtClean="0">
                <a:latin typeface="+mj-lt"/>
              </a:rPr>
              <a:t>in caso di  minacce fisiche o sessuali, è possibile contattare anche la Polizia.</a:t>
            </a:r>
          </a:p>
          <a:p>
            <a:pPr eaLnBrk="1" hangingPunct="1">
              <a:lnSpc>
                <a:spcPct val="150000"/>
              </a:lnSpc>
            </a:pPr>
            <a:endParaRPr lang="it-IT" altLang="it-IT" sz="2000" dirty="0" smtClean="0">
              <a:latin typeface="+mj-lt"/>
            </a:endParaRPr>
          </a:p>
        </p:txBody>
      </p:sp>
      <p:pic>
        <p:nvPicPr>
          <p:cNvPr id="6" name="Picture 6" descr="http://t1.gstatic.com/images?q=tbn:ANd9GcQ5Q7fPdt3lrHkMO7wjJ9j9WBxu-Sy2KYoxtaQTYcNojylrGdXEyg"/>
          <p:cNvPicPr>
            <a:picLocks noChangeAspect="1" noChangeArrowheads="1"/>
          </p:cNvPicPr>
          <p:nvPr/>
        </p:nvPicPr>
        <p:blipFill>
          <a:blip r:embed="rId3" cstate="print"/>
          <a:srcRect/>
          <a:stretch>
            <a:fillRect/>
          </a:stretch>
        </p:blipFill>
        <p:spPr bwMode="auto">
          <a:xfrm>
            <a:off x="6143605" y="260648"/>
            <a:ext cx="3000395" cy="275677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7544" y="764704"/>
            <a:ext cx="8218488" cy="1135063"/>
          </a:xfrm>
        </p:spPr>
        <p:txBody>
          <a:bodyPr lIns="0" tIns="0" rIns="0" bIns="0">
            <a:normAutofit fontScale="90000"/>
          </a:bodyPr>
          <a:lstStyle/>
          <a:p>
            <a:pPr marL="342900" indent="-342900" algn="ctr" defTabSz="449263">
              <a:tabLst>
                <a:tab pos="34290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4000" b="1" u="sng" dirty="0" smtClean="0"/>
              <a:t>Regole</a:t>
            </a:r>
            <a:r>
              <a:rPr lang="it-IT" altLang="it-IT" sz="4000" dirty="0" smtClean="0"/>
              <a:t> per prevenire </a:t>
            </a:r>
            <a:br>
              <a:rPr lang="it-IT" altLang="it-IT" sz="4000" dirty="0" smtClean="0"/>
            </a:br>
            <a:r>
              <a:rPr lang="it-IT" altLang="it-IT" sz="4000" dirty="0" smtClean="0"/>
              <a:t>il </a:t>
            </a:r>
            <a:r>
              <a:rPr lang="it-IT" altLang="it-IT" sz="4000" dirty="0" err="1" smtClean="0"/>
              <a:t>cyberbullismo</a:t>
            </a:r>
            <a:r>
              <a:rPr lang="it-IT" altLang="it-IT" sz="4000" dirty="0" smtClean="0"/>
              <a:t/>
            </a:r>
            <a:br>
              <a:rPr lang="it-IT" altLang="it-IT" sz="4000" dirty="0" smtClean="0"/>
            </a:br>
            <a:r>
              <a:rPr lang="it-IT" altLang="it-IT" sz="4000" dirty="0" smtClean="0"/>
              <a:t>per gli studenti</a:t>
            </a:r>
          </a:p>
        </p:txBody>
      </p:sp>
      <p:sp>
        <p:nvSpPr>
          <p:cNvPr id="36867" name="Rectangle 3"/>
          <p:cNvSpPr>
            <a:spLocks noGrp="1" noChangeArrowheads="1"/>
          </p:cNvSpPr>
          <p:nvPr>
            <p:ph idx="1"/>
          </p:nvPr>
        </p:nvSpPr>
        <p:spPr>
          <a:xfrm>
            <a:off x="457200" y="2205038"/>
            <a:ext cx="8234363" cy="4320306"/>
          </a:xfrm>
        </p:spPr>
        <p:txBody>
          <a:bodyPr lIns="0" tIns="0" rIns="0" bIns="0">
            <a:normAutofit/>
          </a:bodyPr>
          <a:lstStyle/>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400" dirty="0" smtClean="0">
                <a:latin typeface="+mj-lt"/>
              </a:rPr>
              <a:t>Chiedi il permesso alla persona interessata, prima di pubblicare un'immagine o video su un blog;</a:t>
            </a:r>
          </a:p>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400" dirty="0" smtClean="0">
                <a:latin typeface="+mj-lt"/>
              </a:rPr>
              <a:t>Se ricevi materiale offensivo non pubblicarlo, conservalo e informa un adulto;</a:t>
            </a:r>
          </a:p>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400" dirty="0" smtClean="0">
                <a:latin typeface="+mj-lt"/>
              </a:rPr>
              <a:t>Cambia la password periodicamente;</a:t>
            </a:r>
          </a:p>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400" dirty="0" smtClean="0">
                <a:latin typeface="+mj-lt"/>
              </a:rPr>
              <a:t>Non dare amicizia on </a:t>
            </a:r>
            <a:r>
              <a:rPr lang="it-IT" altLang="it-IT" sz="2400" dirty="0" err="1" smtClean="0">
                <a:latin typeface="+mj-lt"/>
              </a:rPr>
              <a:t>line</a:t>
            </a:r>
            <a:r>
              <a:rPr lang="it-IT" altLang="it-IT" sz="2400" dirty="0" smtClean="0">
                <a:latin typeface="+mj-lt"/>
              </a:rPr>
              <a:t> a persone che non conosci realmente;</a:t>
            </a:r>
          </a:p>
          <a:p>
            <a:pPr marL="487363" indent="-422275" algn="just"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400" dirty="0" smtClean="0">
                <a:latin typeface="+mj-lt"/>
              </a:rPr>
              <a:t>Ogni volta che usi telefonini o navighi in internet lasci impronte che possono essere sempre rintracciate dalle Forze dell'Ordine;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9552" y="1196752"/>
            <a:ext cx="8216900" cy="1246188"/>
          </a:xfrm>
        </p:spPr>
        <p:txBody>
          <a:bodyPr lIns="0" tIns="0" rIns="0" bIns="0">
            <a:normAutofit fontScale="90000"/>
          </a:bodyPr>
          <a:lstStyle/>
          <a:p>
            <a:pPr marL="342900" indent="-342900" defTabSz="449263">
              <a:tabLst>
                <a:tab pos="34290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4000" dirty="0" smtClean="0"/>
              <a:t>Contattare il service provider (fornitore di servizi internet)</a:t>
            </a:r>
            <a:r>
              <a:rPr lang="it-IT" altLang="it-IT" sz="2600" dirty="0" smtClean="0">
                <a:latin typeface="Tahoma-Bold" charset="0"/>
              </a:rPr>
              <a:t>SOCIAL NETWORKING SITES</a:t>
            </a:r>
            <a:br>
              <a:rPr lang="it-IT" altLang="it-IT" sz="2600" dirty="0" smtClean="0">
                <a:latin typeface="Tahoma-Bold" charset="0"/>
              </a:rPr>
            </a:br>
            <a:endParaRPr lang="it-IT" altLang="it-IT" sz="2600" dirty="0" smtClean="0">
              <a:latin typeface="Tahoma-Bold" charset="0"/>
            </a:endParaRPr>
          </a:p>
        </p:txBody>
      </p:sp>
      <p:sp>
        <p:nvSpPr>
          <p:cNvPr id="37891" name="Rectangle 3"/>
          <p:cNvSpPr>
            <a:spLocks noGrp="1" noChangeArrowheads="1"/>
          </p:cNvSpPr>
          <p:nvPr>
            <p:ph idx="1"/>
          </p:nvPr>
        </p:nvSpPr>
        <p:spPr>
          <a:xfrm>
            <a:off x="457200" y="2757488"/>
            <a:ext cx="8232775" cy="4529137"/>
          </a:xfrm>
        </p:spPr>
        <p:txBody>
          <a:bodyPr lIns="0" tIns="0" rIns="0" bIns="0"/>
          <a:lstStyle/>
          <a:p>
            <a:pPr marL="487363" indent="-422275"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200" b="1" smtClean="0">
                <a:latin typeface="Tahoma-Bold" charset="0"/>
              </a:rPr>
              <a:t>MySpace (</a:t>
            </a:r>
            <a:r>
              <a:rPr lang="it-IT" altLang="it-IT" sz="2200" b="1" smtClean="0"/>
              <a:t>è</a:t>
            </a:r>
            <a:r>
              <a:rPr lang="it-IT" altLang="it-IT" sz="2200" b="1" smtClean="0">
                <a:latin typeface="Tahoma-Bold" charset="0"/>
              </a:rPr>
              <a:t> una comunit</a:t>
            </a:r>
            <a:r>
              <a:rPr lang="it-IT" altLang="it-IT" sz="2200" b="1" smtClean="0"/>
              <a:t>à</a:t>
            </a:r>
            <a:r>
              <a:rPr lang="it-IT" altLang="it-IT" sz="2200" b="1" smtClean="0">
                <a:latin typeface="Tahoma-Bold" charset="0"/>
              </a:rPr>
              <a:t> virtuale)</a:t>
            </a:r>
            <a:r>
              <a:rPr lang="it-IT" altLang="it-IT" sz="2200" smtClean="0">
                <a:latin typeface="Tahoma" pitchFamily="34" charset="0"/>
                <a:cs typeface="Tahoma" pitchFamily="34" charset="0"/>
              </a:rPr>
              <a:t>: </a:t>
            </a:r>
            <a:r>
              <a:rPr lang="it-IT" altLang="it-IT" sz="2200" smtClean="0">
                <a:cs typeface="Tahoma" pitchFamily="34" charset="0"/>
              </a:rPr>
              <a:t>è</a:t>
            </a:r>
            <a:r>
              <a:rPr lang="it-IT" altLang="it-IT" sz="2200" smtClean="0">
                <a:latin typeface="Tahoma" pitchFamily="34" charset="0"/>
                <a:cs typeface="Tahoma" pitchFamily="34" charset="0"/>
              </a:rPr>
              <a:t> possibile segnalare un abuso </a:t>
            </a:r>
            <a:r>
              <a:rPr lang="it-IT" altLang="it-IT" sz="2200" smtClean="0">
                <a:latin typeface="Tahoma-Bold" charset="0"/>
              </a:rPr>
              <a:t>da parte di un utente cliccando sul link </a:t>
            </a:r>
            <a:r>
              <a:rPr lang="it-IT" altLang="it-IT" sz="2200" smtClean="0"/>
              <a:t>“</a:t>
            </a:r>
            <a:r>
              <a:rPr lang="it-IT" altLang="it-IT" sz="2200" smtClean="0">
                <a:latin typeface="Tahoma-Bold" charset="0"/>
              </a:rPr>
              <a:t>contatta MySpace</a:t>
            </a:r>
            <a:r>
              <a:rPr lang="it-IT" altLang="it-IT" sz="2200" smtClean="0"/>
              <a:t>”</a:t>
            </a:r>
            <a:r>
              <a:rPr lang="it-IT" altLang="it-IT" sz="2200" smtClean="0">
                <a:latin typeface="Tahoma-Bold" charset="0"/>
              </a:rPr>
              <a:t> e accedere a</a:t>
            </a:r>
            <a:r>
              <a:rPr lang="it-IT" altLang="it-IT" sz="2200" smtClean="0">
                <a:solidFill>
                  <a:srgbClr val="FF00FF"/>
                </a:solidFill>
                <a:latin typeface="Tahoma-Bold" charset="0"/>
              </a:rPr>
              <a:t> </a:t>
            </a:r>
            <a:r>
              <a:rPr lang="it-IT" altLang="it-IT" sz="2200" smtClean="0">
                <a:solidFill>
                  <a:srgbClr val="FF00FF"/>
                </a:solidFill>
                <a:latin typeface="Tahoma-Bold" charset="0"/>
                <a:hlinkClick r:id="rId3"/>
              </a:rPr>
              <a:t>http://www.myspace.com/index.cfm?fuseaction=misc.contact</a:t>
            </a:r>
          </a:p>
          <a:p>
            <a:pPr marL="487363" indent="-422275"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it-IT" altLang="it-IT" sz="2200" smtClean="0">
              <a:solidFill>
                <a:srgbClr val="FF00FF"/>
              </a:solidFill>
              <a:latin typeface="Tahoma-Bold" charset="0"/>
              <a:hlinkClick r:id="rId3"/>
            </a:endParaRPr>
          </a:p>
          <a:p>
            <a:pPr marL="487363" indent="-422275" defTabSz="44926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it-IT" altLang="it-IT" sz="2200" smtClean="0">
                <a:latin typeface="Tahoma" pitchFamily="34" charset="0"/>
                <a:cs typeface="Tahoma" pitchFamily="34" charset="0"/>
              </a:rPr>
              <a:t> </a:t>
            </a:r>
            <a:r>
              <a:rPr lang="it-IT" altLang="it-IT" sz="2200" b="1" smtClean="0">
                <a:latin typeface="Tahoma-Bold" charset="0"/>
              </a:rPr>
              <a:t>Facebook (comunit</a:t>
            </a:r>
            <a:r>
              <a:rPr lang="it-IT" altLang="it-IT" sz="2200" b="1" smtClean="0"/>
              <a:t>à</a:t>
            </a:r>
            <a:r>
              <a:rPr lang="it-IT" altLang="it-IT" sz="2200" b="1" smtClean="0">
                <a:latin typeface="Tahoma-Bold" charset="0"/>
              </a:rPr>
              <a:t> virtuale) </a:t>
            </a:r>
            <a:r>
              <a:rPr lang="it-IT" altLang="it-IT" sz="2200" smtClean="0">
                <a:latin typeface="Tahoma" pitchFamily="34" charset="0"/>
                <a:cs typeface="Tahoma" pitchFamily="34" charset="0"/>
              </a:rPr>
              <a:t>: </a:t>
            </a:r>
            <a:r>
              <a:rPr lang="it-IT" altLang="it-IT" sz="2200" smtClean="0">
                <a:cs typeface="Tahoma" pitchFamily="34" charset="0"/>
              </a:rPr>
              <a:t>è</a:t>
            </a:r>
            <a:r>
              <a:rPr lang="it-IT" altLang="it-IT" sz="2200" smtClean="0">
                <a:latin typeface="Tahoma" pitchFamily="34" charset="0"/>
                <a:cs typeface="Tahoma" pitchFamily="34" charset="0"/>
              </a:rPr>
              <a:t> possibile segnalare abusi </a:t>
            </a:r>
            <a:r>
              <a:rPr lang="it-IT" altLang="it-IT" sz="2200" smtClean="0">
                <a:latin typeface="Tahoma-Bold" charset="0"/>
              </a:rPr>
              <a:t>attraverso il link </a:t>
            </a:r>
            <a:r>
              <a:rPr lang="it-IT" altLang="it-IT" sz="2200" smtClean="0">
                <a:solidFill>
                  <a:srgbClr val="FF00FF"/>
                </a:solidFill>
                <a:latin typeface="Tahoma-Bold" charset="0"/>
                <a:hlinkClick r:id="rId4"/>
              </a:rPr>
              <a:t>help@facebook.com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err="1" smtClean="0"/>
              <a:t>J-Ax</a:t>
            </a:r>
            <a:r>
              <a:rPr lang="it-IT" sz="2400" dirty="0" smtClean="0"/>
              <a:t> è con Gisele Mare via Mondello n°92 e altre 39 persone</a:t>
            </a:r>
            <a:br>
              <a:rPr lang="it-IT" sz="2400" dirty="0" smtClean="0"/>
            </a:br>
            <a:r>
              <a:rPr lang="it-IT" sz="2400" dirty="0" smtClean="0"/>
              <a:t>4 maggio 2016 .</a:t>
            </a:r>
            <a:br>
              <a:rPr lang="it-IT" sz="2400" dirty="0" smtClean="0"/>
            </a:br>
            <a:endParaRPr lang="it-IT" sz="2400" dirty="0"/>
          </a:p>
        </p:txBody>
      </p:sp>
      <p:sp>
        <p:nvSpPr>
          <p:cNvPr id="3" name="Segnaposto contenuto 2"/>
          <p:cNvSpPr>
            <a:spLocks noGrp="1"/>
          </p:cNvSpPr>
          <p:nvPr>
            <p:ph idx="1"/>
          </p:nvPr>
        </p:nvSpPr>
        <p:spPr>
          <a:xfrm>
            <a:off x="179512" y="1628800"/>
            <a:ext cx="8712968" cy="5040560"/>
          </a:xfrm>
        </p:spPr>
        <p:txBody>
          <a:bodyPr>
            <a:normAutofit fontScale="62500" lnSpcReduction="20000"/>
          </a:bodyPr>
          <a:lstStyle/>
          <a:p>
            <a:pPr>
              <a:buNone/>
            </a:pPr>
            <a:r>
              <a:rPr lang="it-IT" dirty="0" smtClean="0"/>
              <a:t>A 13 anni pensavo di essere il più grande perdente della terra.</a:t>
            </a:r>
            <a:br>
              <a:rPr lang="it-IT" dirty="0" smtClean="0"/>
            </a:br>
            <a:r>
              <a:rPr lang="it-IT" dirty="0" smtClean="0"/>
              <a:t>La TV mi aveva detto che per essere un </a:t>
            </a:r>
            <a:r>
              <a:rPr lang="it-IT" dirty="0" err="1" smtClean="0"/>
              <a:t>figo</a:t>
            </a:r>
            <a:r>
              <a:rPr lang="it-IT" dirty="0" smtClean="0"/>
              <a:t> avrei dovuto possedere vestiti firmati, guidare moto e vivere in case di lusso. Io mi vestivo con ciò che mia madre trovava al mercato, non avevo neanche una bici e abitavo in periferia a Milano. Quello che avevo erano dei ragazzi che mi tormentavano ogni singolo giorno proprio perché mi mancava tutto ciò.</a:t>
            </a:r>
          </a:p>
          <a:p>
            <a:pPr>
              <a:buNone/>
            </a:pPr>
            <a:r>
              <a:rPr lang="it-IT" dirty="0" smtClean="0"/>
              <a:t>Quando passavo per strada, da solo, si accanivano in gruppo con me. Non passava un giorno senza che mi ricordassero quanto fossi uno sfigato solo perché esistevo. Ancora oggi, quando vedo un gruppo di ragazzi su una strada ogni singola cellula del mio corpo mi dice di attraversare per mettermi in salvo. Anche se ho 44 anni. Anche se sento l’affetto di tutti voi che mi fa da scudo.</a:t>
            </a:r>
          </a:p>
          <a:p>
            <a:pPr>
              <a:buNone/>
            </a:pPr>
            <a:r>
              <a:rPr lang="it-IT" dirty="0" smtClean="0"/>
              <a:t>Ma, quello che ignoravano, è che ogni singolo insulto, ogni giorno passato a </a:t>
            </a:r>
            <a:r>
              <a:rPr lang="it-IT" dirty="0" err="1" smtClean="0"/>
              <a:t>bullizzarmi</a:t>
            </a:r>
            <a:r>
              <a:rPr lang="it-IT" dirty="0" smtClean="0"/>
              <a:t> era benzina per me. Il loro odio è stata la mia salvezza.</a:t>
            </a:r>
          </a:p>
          <a:p>
            <a:pPr>
              <a:buNone/>
            </a:pPr>
            <a:r>
              <a:rPr lang="it-IT" dirty="0" smtClean="0"/>
              <a:t>Sarà anche un cliché, ma il dolore è energia. Se state male in questo momento, se non siete soddisfatti della vostra vita, se vi sentite soffocare non vi lasciate andare. E, soprattutto, non lasciatevi consumare dalla rabbia, ma utilizzatela a vostro favore. Perché la rabbia, quando è inespressa, diventa depressione — ma quando utilizzate questa energia negativa in modo propositivo si trasforma in arte. Diventa creatività. Diventano idee che vi cambiano l’esistenza. </a:t>
            </a:r>
            <a:br>
              <a:rPr lang="it-IT" dirty="0" smtClean="0"/>
            </a:br>
            <a:r>
              <a:rPr lang="it-IT" dirty="0" smtClean="0"/>
              <a:t>Sono convinto che un modo per liberarci dalle nostre prigioni esiste sempre, sta a noi trovare la forza per farlo.</a:t>
            </a:r>
          </a:p>
          <a:p>
            <a:pPr>
              <a:buNone/>
            </a:pPr>
            <a:r>
              <a:rPr lang="it-IT" dirty="0" smtClean="0"/>
              <a:t>È l’unico modo per zittire tutti quei bulli che ci davano per sconfitti.</a:t>
            </a:r>
          </a:p>
          <a:p>
            <a:pPr>
              <a:buNone/>
            </a:pPr>
            <a:endParaRPr lang="it-IT" dirty="0" smtClean="0"/>
          </a:p>
          <a:p>
            <a:pPr algn="ctr">
              <a:buNone/>
            </a:pPr>
            <a:r>
              <a:rPr lang="it-IT" sz="2800" dirty="0" smtClean="0">
                <a:solidFill>
                  <a:srgbClr val="0070C0"/>
                </a:solidFill>
              </a:rPr>
              <a:t>Piace a 61mila persone, 1,5 mila Commenti, 13 mila Condivisioni</a:t>
            </a:r>
            <a:endParaRPr lang="it-IT" dirty="0" smtClean="0">
              <a:solidFill>
                <a:srgbClr val="0070C0"/>
              </a:solidFill>
            </a:endParaRPr>
          </a:p>
          <a:p>
            <a:pPr>
              <a:buNone/>
            </a:pPr>
            <a:endParaRPr lang="it-IT"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4077072"/>
            <a:ext cx="8305800" cy="1143000"/>
          </a:xfrm>
        </p:spPr>
        <p:txBody>
          <a:bodyPr>
            <a:normAutofit fontScale="90000"/>
          </a:bodyPr>
          <a:lstStyle/>
          <a:p>
            <a:pPr algn="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“Quando hai pronunciato una parola essa regna su di te; ma fintantoché non l’hai pronunciata, sei tu a regnare su di essa.</a:t>
            </a:r>
            <a:br>
              <a:rPr lang="it-IT" dirty="0" smtClean="0"/>
            </a:br>
            <a:r>
              <a:rPr lang="it-IT" dirty="0" smtClean="0"/>
              <a:t>(Proverbio arabo)</a:t>
            </a:r>
            <a:endParaRPr lang="it-IT"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GRAZIE PER L’ASCOLTO</a:t>
            </a:r>
            <a:endParaRPr lang="it-IT" dirty="0"/>
          </a:p>
        </p:txBody>
      </p:sp>
      <p:sp>
        <p:nvSpPr>
          <p:cNvPr id="3" name="Segnaposto contenuto 2"/>
          <p:cNvSpPr>
            <a:spLocks noGrp="1"/>
          </p:cNvSpPr>
          <p:nvPr>
            <p:ph idx="1"/>
          </p:nvPr>
        </p:nvSpPr>
        <p:spPr/>
        <p:txBody>
          <a:bodyPr>
            <a:normAutofit lnSpcReduction="10000"/>
          </a:bodyPr>
          <a:lstStyle/>
          <a:p>
            <a:pPr algn="ctr">
              <a:buNone/>
            </a:pPr>
            <a:endParaRPr lang="it-IT" dirty="0" smtClean="0"/>
          </a:p>
          <a:p>
            <a:pPr algn="ctr">
              <a:buNone/>
            </a:pPr>
            <a:endParaRPr lang="it-IT" dirty="0" smtClean="0"/>
          </a:p>
          <a:p>
            <a:pPr algn="ctr">
              <a:buNone/>
            </a:pPr>
            <a:endParaRPr lang="it-IT" dirty="0" smtClean="0"/>
          </a:p>
          <a:p>
            <a:pPr algn="ctr">
              <a:buNone/>
            </a:pPr>
            <a:r>
              <a:rPr lang="it-IT" i="1" dirty="0" err="1" smtClean="0"/>
              <a:t>DR.SSA</a:t>
            </a:r>
            <a:r>
              <a:rPr lang="it-IT" i="1" dirty="0" smtClean="0"/>
              <a:t> LUCIA COZZOLINO</a:t>
            </a:r>
          </a:p>
          <a:p>
            <a:pPr algn="ctr">
              <a:buNone/>
            </a:pPr>
            <a:r>
              <a:rPr lang="it-IT" dirty="0" smtClean="0"/>
              <a:t>Psicologa - Psicoterapeuta</a:t>
            </a:r>
          </a:p>
          <a:p>
            <a:pPr algn="ctr">
              <a:buNone/>
            </a:pPr>
            <a:endParaRPr lang="it-IT" dirty="0" smtClean="0"/>
          </a:p>
          <a:p>
            <a:pPr algn="ctr">
              <a:buNone/>
            </a:pPr>
            <a:endParaRPr lang="it-IT" dirty="0" smtClean="0"/>
          </a:p>
          <a:p>
            <a:pPr algn="ctr">
              <a:buNone/>
            </a:pPr>
            <a:endParaRPr lang="it-IT" dirty="0" smtClean="0"/>
          </a:p>
          <a:p>
            <a:pPr algn="ctr">
              <a:buNone/>
            </a:pPr>
            <a:endParaRPr lang="it-IT" dirty="0" smtClean="0"/>
          </a:p>
          <a:p>
            <a:pPr>
              <a:buNone/>
            </a:pPr>
            <a:r>
              <a:rPr lang="it-IT" sz="1400" dirty="0" err="1" smtClean="0"/>
              <a:t>Cell</a:t>
            </a:r>
            <a:r>
              <a:rPr lang="it-IT" sz="1400" dirty="0" smtClean="0"/>
              <a:t>. 349.3050642					</a:t>
            </a:r>
            <a:r>
              <a:rPr lang="it-IT" sz="1400" dirty="0" err="1" smtClean="0"/>
              <a:t>email</a:t>
            </a:r>
            <a:r>
              <a:rPr lang="it-IT" sz="1400" dirty="0" smtClean="0"/>
              <a:t>: luciacopsi@yahoo.it</a:t>
            </a:r>
            <a:endParaRPr lang="it-IT"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
            </a:r>
            <a:br>
              <a:rPr lang="it-IT" dirty="0" smtClean="0"/>
            </a:br>
            <a:r>
              <a:rPr lang="it-IT" dirty="0" smtClean="0"/>
              <a:t>FORME differenti di BULLISMO</a:t>
            </a:r>
            <a:endParaRPr lang="it-IT" dirty="0"/>
          </a:p>
        </p:txBody>
      </p:sp>
      <p:sp>
        <p:nvSpPr>
          <p:cNvPr id="3" name="Segnaposto contenuto 2"/>
          <p:cNvSpPr>
            <a:spLocks noGrp="1"/>
          </p:cNvSpPr>
          <p:nvPr>
            <p:ph idx="1"/>
          </p:nvPr>
        </p:nvSpPr>
        <p:spPr>
          <a:xfrm>
            <a:off x="457200" y="2364108"/>
            <a:ext cx="8229600" cy="3493784"/>
          </a:xfrm>
        </p:spPr>
        <p:txBody>
          <a:bodyPr/>
          <a:lstStyle/>
          <a:p>
            <a:pPr lvl="0"/>
            <a:r>
              <a:rPr lang="it-IT" i="1" dirty="0" smtClean="0"/>
              <a:t>fisiche</a:t>
            </a:r>
            <a:r>
              <a:rPr lang="it-IT" dirty="0" smtClean="0"/>
              <a:t>: colpire con pugni o calci, appropriarsi, o rovinare, gli effetti personali di qualcuno;</a:t>
            </a:r>
          </a:p>
          <a:p>
            <a:pPr lvl="0"/>
            <a:r>
              <a:rPr lang="it-IT" i="1" dirty="0" smtClean="0"/>
              <a:t>verbali</a:t>
            </a:r>
            <a:r>
              <a:rPr lang="it-IT" dirty="0" smtClean="0"/>
              <a:t>: deridere, insultare, offendere, minacciare, prendere in giro ripetutamente, fare affermazioni discriminanti;</a:t>
            </a:r>
          </a:p>
          <a:p>
            <a:pPr lvl="0"/>
            <a:r>
              <a:rPr lang="it-IT" i="1" dirty="0" smtClean="0"/>
              <a:t>indirette</a:t>
            </a:r>
            <a:r>
              <a:rPr lang="it-IT" dirty="0" smtClean="0"/>
              <a:t>: diffondere pettegolezzi e calunnie, diffamare, escludere qualcuno dal gruppo di aggregazione.</a:t>
            </a:r>
          </a:p>
          <a:p>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i="1" dirty="0" smtClean="0"/>
              <a:t>Carta d’Identità del “bullo”</a:t>
            </a:r>
            <a:endParaRPr lang="it-IT" dirty="0"/>
          </a:p>
        </p:txBody>
      </p:sp>
      <p:sp>
        <p:nvSpPr>
          <p:cNvPr id="3" name="Segnaposto contenuto 2"/>
          <p:cNvSpPr>
            <a:spLocks noGrp="1"/>
          </p:cNvSpPr>
          <p:nvPr>
            <p:ph idx="1"/>
          </p:nvPr>
        </p:nvSpPr>
        <p:spPr>
          <a:xfrm>
            <a:off x="457200" y="1935480"/>
            <a:ext cx="8229600" cy="4922520"/>
          </a:xfrm>
        </p:spPr>
        <p:txBody>
          <a:bodyPr>
            <a:normAutofit fontScale="77500" lnSpcReduction="20000"/>
          </a:bodyPr>
          <a:lstStyle/>
          <a:p>
            <a:pPr marL="514350" indent="-514350">
              <a:buAutoNum type="alphaLcPeriod"/>
            </a:pPr>
            <a:r>
              <a:rPr lang="it-IT" sz="3400" u="sng" dirty="0" smtClean="0"/>
              <a:t>Bullo Dominante</a:t>
            </a:r>
            <a:r>
              <a:rPr lang="it-IT" sz="3400" dirty="0" smtClean="0"/>
              <a:t>, </a:t>
            </a:r>
            <a:r>
              <a:rPr lang="it-IT" dirty="0" smtClean="0"/>
              <a:t>le cui caratteristiche sono:</a:t>
            </a:r>
          </a:p>
          <a:p>
            <a:pPr marL="514350" indent="-514350">
              <a:buFont typeface="Arial" pitchFamily="34" charset="0"/>
              <a:buChar char="•"/>
            </a:pPr>
            <a:r>
              <a:rPr lang="it-IT" dirty="0" err="1" smtClean="0"/>
              <a:t>aggressivita'</a:t>
            </a:r>
            <a:r>
              <a:rPr lang="it-IT" dirty="0" smtClean="0"/>
              <a:t> generalizzata (sia verso gli adulti sia verso i coetanei);</a:t>
            </a:r>
          </a:p>
          <a:p>
            <a:pPr marL="514350" indent="-514350">
              <a:buFont typeface="Arial" pitchFamily="34" charset="0"/>
              <a:buChar char="•"/>
            </a:pPr>
            <a:r>
              <a:rPr lang="it-IT" dirty="0" err="1" smtClean="0"/>
              <a:t>impulsivita'</a:t>
            </a:r>
            <a:r>
              <a:rPr lang="it-IT" dirty="0" smtClean="0"/>
              <a:t> e scarsa empatia (verso gli altri, questi bambini vantano la loro </a:t>
            </a:r>
            <a:r>
              <a:rPr lang="it-IT" dirty="0" err="1" smtClean="0"/>
              <a:t>superiorita'</a:t>
            </a:r>
            <a:r>
              <a:rPr lang="it-IT" dirty="0" smtClean="0"/>
              <a:t>, vera o presunta,);</a:t>
            </a:r>
          </a:p>
          <a:p>
            <a:pPr marL="514350" indent="-514350">
              <a:buFont typeface="Arial" pitchFamily="34" charset="0"/>
              <a:buChar char="•"/>
            </a:pPr>
            <a:r>
              <a:rPr lang="it-IT" dirty="0" smtClean="0"/>
              <a:t>si arrabbiano facilmente e presentano una bassa tolleranza alla frustrazione;</a:t>
            </a:r>
          </a:p>
          <a:p>
            <a:pPr marL="514350" indent="-514350">
              <a:buFont typeface="Arial" pitchFamily="34" charset="0"/>
              <a:buChar char="•"/>
            </a:pPr>
            <a:r>
              <a:rPr lang="it-IT" dirty="0" smtClean="0"/>
              <a:t>hanno un atteggiamento positivo verso la violenza (</a:t>
            </a:r>
            <a:r>
              <a:rPr lang="it-IT" dirty="0" err="1" smtClean="0"/>
              <a:t>poiche'</a:t>
            </a:r>
            <a:r>
              <a:rPr lang="it-IT" dirty="0" smtClean="0"/>
              <a:t> e' ritenuta uno strumento positivo per raggiungere i propri obiettivi);</a:t>
            </a:r>
          </a:p>
          <a:p>
            <a:pPr marL="514350" indent="-514350">
              <a:buNone/>
            </a:pPr>
            <a:endParaRPr lang="it-IT" b="1" u="sng" dirty="0" smtClean="0"/>
          </a:p>
          <a:p>
            <a:pPr marL="514350" indent="-514350">
              <a:buNone/>
            </a:pPr>
            <a:r>
              <a:rPr lang="it-IT" b="1" u="sng" dirty="0" smtClean="0"/>
              <a:t>NOTA BENE</a:t>
            </a:r>
            <a:r>
              <a:rPr lang="it-IT" dirty="0" smtClean="0"/>
              <a:t/>
            </a:r>
            <a:br>
              <a:rPr lang="it-IT" dirty="0" smtClean="0"/>
            </a:br>
            <a:r>
              <a:rPr lang="it-IT" dirty="0" smtClean="0"/>
              <a:t>La loro prepotenza non e' dovuta ad insicurezza e scarsa autostima, al contrario si tratta di bambini sicuri di </a:t>
            </a:r>
            <a:r>
              <a:rPr lang="it-IT" dirty="0" err="1" smtClean="0"/>
              <a:t>se'</a:t>
            </a:r>
            <a:r>
              <a:rPr lang="it-IT" dirty="0" smtClean="0"/>
              <a:t>, con elevate </a:t>
            </a:r>
            <a:r>
              <a:rPr lang="it-IT" dirty="0" err="1" smtClean="0"/>
              <a:t>abilita'</a:t>
            </a:r>
            <a:r>
              <a:rPr lang="it-IT" dirty="0" smtClean="0"/>
              <a:t> sociali, capaci di istigare gli altri.</a:t>
            </a:r>
            <a:br>
              <a:rPr lang="it-IT" dirty="0" smtClean="0"/>
            </a:br>
            <a:r>
              <a:rPr lang="it-IT" dirty="0" smtClean="0"/>
              <a:t>Hanno buone doti psicologiche utilizzate </a:t>
            </a:r>
            <a:r>
              <a:rPr lang="it-IT" dirty="0" err="1" smtClean="0"/>
              <a:t>pero'</a:t>
            </a:r>
            <a:r>
              <a:rPr lang="it-IT" dirty="0" smtClean="0"/>
              <a:t> al fine di manipolare la situazione a proprio vantaggio, con forte bisogno di dominare gli altri.</a:t>
            </a:r>
            <a:br>
              <a:rPr lang="it-IT" dirty="0" smtClean="0"/>
            </a:b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“BULLO”</a:t>
            </a:r>
            <a:endParaRPr lang="it-IT" dirty="0"/>
          </a:p>
        </p:txBody>
      </p:sp>
      <p:sp>
        <p:nvSpPr>
          <p:cNvPr id="3" name="Segnaposto contenuto 2"/>
          <p:cNvSpPr>
            <a:spLocks noGrp="1"/>
          </p:cNvSpPr>
          <p:nvPr>
            <p:ph idx="1"/>
          </p:nvPr>
        </p:nvSpPr>
        <p:spPr>
          <a:xfrm>
            <a:off x="457200" y="1935480"/>
            <a:ext cx="8229600" cy="3922412"/>
          </a:xfrm>
        </p:spPr>
        <p:txBody>
          <a:bodyPr>
            <a:normAutofit lnSpcReduction="10000"/>
          </a:bodyPr>
          <a:lstStyle/>
          <a:p>
            <a:r>
              <a:rPr lang="it-IT" dirty="0" smtClean="0"/>
              <a:t>Manifestano grosse </a:t>
            </a:r>
            <a:r>
              <a:rPr lang="it-IT" dirty="0" err="1" smtClean="0"/>
              <a:t>difficolta'</a:t>
            </a:r>
            <a:r>
              <a:rPr lang="it-IT" dirty="0" smtClean="0"/>
              <a:t> nel rispettare le regole e nel tollerare </a:t>
            </a:r>
            <a:r>
              <a:rPr lang="it-IT" dirty="0" err="1" smtClean="0"/>
              <a:t>contrarieta'</a:t>
            </a:r>
            <a:r>
              <a:rPr lang="it-IT" dirty="0" smtClean="0"/>
              <a:t> e frustrazioni;</a:t>
            </a:r>
          </a:p>
          <a:p>
            <a:r>
              <a:rPr lang="it-IT" dirty="0" smtClean="0"/>
              <a:t>Tentano, a volte, di trarre vantaggio anche utilizzando l'inganno.</a:t>
            </a:r>
          </a:p>
          <a:p>
            <a:r>
              <a:rPr lang="it-IT" dirty="0" smtClean="0"/>
              <a:t>Il rendimento scolastico e' vario ma tende ad abbassarsi con l'aumentare dell'</a:t>
            </a:r>
            <a:r>
              <a:rPr lang="it-IT" dirty="0" err="1" smtClean="0"/>
              <a:t>eta</a:t>
            </a:r>
            <a:r>
              <a:rPr lang="it-IT" dirty="0" smtClean="0"/>
              <a:t>' e, parallelamente a questa, si manifesta un atteggiamento negativo verso la scuola.</a:t>
            </a:r>
            <a:br>
              <a:rPr lang="it-IT" dirty="0" smtClean="0"/>
            </a:br>
            <a:r>
              <a:rPr lang="it-IT" dirty="0" smtClean="0"/>
              <a:t/>
            </a:r>
            <a:br>
              <a:rPr lang="it-IT" dirty="0" smtClean="0"/>
            </a:br>
            <a:endParaRPr lang="it-IT" dirty="0" smtClean="0"/>
          </a:p>
          <a:p>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676</TotalTime>
  <Words>3776</Words>
  <Application>Microsoft Office PowerPoint</Application>
  <PresentationFormat>Presentazione su schermo (4:3)</PresentationFormat>
  <Paragraphs>501</Paragraphs>
  <Slides>65</Slides>
  <Notes>22</Notes>
  <HiddenSlides>0</HiddenSlides>
  <MMClips>0</MMClips>
  <ScaleCrop>false</ScaleCrop>
  <HeadingPairs>
    <vt:vector size="4" baseType="variant">
      <vt:variant>
        <vt:lpstr>Tema</vt:lpstr>
      </vt:variant>
      <vt:variant>
        <vt:i4>1</vt:i4>
      </vt:variant>
      <vt:variant>
        <vt:lpstr>Titoli diapositive</vt:lpstr>
      </vt:variant>
      <vt:variant>
        <vt:i4>65</vt:i4>
      </vt:variant>
    </vt:vector>
  </HeadingPairs>
  <TitlesOfParts>
    <vt:vector size="66" baseType="lpstr">
      <vt:lpstr>Equinozio</vt:lpstr>
      <vt:lpstr>Diapositiva 1</vt:lpstr>
      <vt:lpstr>Vediamolo da Vicino …</vt:lpstr>
      <vt:lpstr>  IL BULLO: QUANDO L'AFFERMAZIONE DI SE' NUOCE  </vt:lpstr>
      <vt:lpstr>BULLISMO: cosi’ tra i Giovanissimi NEL 2014, POCO Più DEL 50% DEGLI 11-17 ANNI HA SUBITO QUALCHE EPISODIO OFFENSIVO, NON RISPETTOSO E/O VIOLENTO DA PARTE DI ALTRI RAGAZZI O RAGAZZE NEI 12 MESI PRECEDENTI.</vt:lpstr>
      <vt:lpstr>Diapositiva 5</vt:lpstr>
      <vt:lpstr>Caratteristiche del bullismo:</vt:lpstr>
      <vt:lpstr> FORME differenti di BULLISMO</vt:lpstr>
      <vt:lpstr>Carta d’Identità del “bullo”</vt:lpstr>
      <vt:lpstr>…. “BULLO”</vt:lpstr>
      <vt:lpstr>…. “BULLO”</vt:lpstr>
      <vt:lpstr>… “Bullo”</vt:lpstr>
      <vt:lpstr>Carta d’Identità della Vittima:</vt:lpstr>
      <vt:lpstr>Esiste, tuttavia, un altro gruppo di vittime: </vt:lpstr>
      <vt:lpstr>… “Vittime”</vt:lpstr>
      <vt:lpstr>Le conseguenze:</vt:lpstr>
      <vt:lpstr>Fattori Rischio: “Vittima”</vt:lpstr>
      <vt:lpstr>Le cause …</vt:lpstr>
      <vt:lpstr>Diapositiva 18</vt:lpstr>
      <vt:lpstr> … LE CAUSE</vt:lpstr>
      <vt:lpstr>Diapositiva 20</vt:lpstr>
      <vt:lpstr>Diapositiva 21</vt:lpstr>
      <vt:lpstr>Diapositiva 22</vt:lpstr>
      <vt:lpstr>Diapositiva 23</vt:lpstr>
      <vt:lpstr>Diapositiva 24</vt:lpstr>
      <vt:lpstr> …. Considerazione 1</vt:lpstr>
      <vt:lpstr> … Considerazione 2</vt:lpstr>
      <vt:lpstr> ….. Considerazione 3</vt:lpstr>
      <vt:lpstr>GRAZIE PER L’ASCOLTO</vt:lpstr>
      <vt:lpstr> “CYBERBULLISMO” </vt:lpstr>
      <vt:lpstr>CYBERBULLISMO DEFINIZIONE</vt:lpstr>
      <vt:lpstr>CYBERBULLISMO COME CONCRETAMENTE AVVIENE</vt:lpstr>
      <vt:lpstr>ALCUNI DATI STATISTICI</vt:lpstr>
      <vt:lpstr>ALCUNI DATI STATISTICI</vt:lpstr>
      <vt:lpstr>Diapositiva 34</vt:lpstr>
      <vt:lpstr> RIPETITIVITA’ O  REITERAZIONE DELL’AGGRESSIONE </vt:lpstr>
      <vt:lpstr>POLI - VITTIMIZZAZIONE</vt:lpstr>
      <vt:lpstr>TRASPOSIZIONE DI RUOLI ?</vt:lpstr>
      <vt:lpstr>Quanto è diffuso?</vt:lpstr>
      <vt:lpstr> </vt:lpstr>
      <vt:lpstr>Diapositiva 40</vt:lpstr>
      <vt:lpstr>Diapositiva 41</vt:lpstr>
      <vt:lpstr>Per quali motivi agisce il cyberbullo?</vt:lpstr>
      <vt:lpstr>Come si attacca la vittima?</vt:lpstr>
      <vt:lpstr>  Bullismo             vs.        Cyberbullismo</vt:lpstr>
      <vt:lpstr> bullismo vs.                cyberbullismo</vt:lpstr>
      <vt:lpstr>Tipologie di cyberbullismo</vt:lpstr>
      <vt:lpstr>Tipologie di cyberbullismo</vt:lpstr>
      <vt:lpstr>Quali le CONSEGUENZE delle azioni  di Cyber bullismo? </vt:lpstr>
      <vt:lpstr>Conseguenze PSICOLOGICHE del Cyberbullismo?</vt:lpstr>
      <vt:lpstr>Internet come un luogo del nostro mondo</vt:lpstr>
      <vt:lpstr>Diapositiva 51</vt:lpstr>
      <vt:lpstr>Interventi</vt:lpstr>
      <vt:lpstr>Segnali ai quali i GENITORI dovrebbero fare ATTENZIONE </vt:lpstr>
      <vt:lpstr>Interventi per i genitori:</vt:lpstr>
      <vt:lpstr>Interventi per i genitori:</vt:lpstr>
      <vt:lpstr>          STRATEGIE DI INTERVENTO NELLA SCUOLA</vt:lpstr>
      <vt:lpstr>Prevenire il Cyberbullismo per i professori</vt:lpstr>
      <vt:lpstr>Gestire il cyberbullismo per i professori</vt:lpstr>
      <vt:lpstr>Prevenire il cyberbullismo per i genitori</vt:lpstr>
      <vt:lpstr> </vt:lpstr>
      <vt:lpstr>Regole per prevenire  il cyberbullismo per gli studenti</vt:lpstr>
      <vt:lpstr>Contattare il service provider (fornitore di servizi internet)SOCIAL NETWORKING SITES </vt:lpstr>
      <vt:lpstr>J-Ax è con Gisele Mare via Mondello n°92 e altre 39 persone 4 maggio 2016 . </vt:lpstr>
      <vt:lpstr>      “Quando hai pronunciato una parola essa regna su di te; ma fintantoché non l’hai pronunciata, sei tu a regnare su di essa. (Proverbio arabo)</vt:lpstr>
      <vt:lpstr>GRAZIE PER L’ASCOLTO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ITCI</dc:creator>
  <cp:lastModifiedBy>Windows User</cp:lastModifiedBy>
  <cp:revision>120</cp:revision>
  <dcterms:created xsi:type="dcterms:W3CDTF">2013-02-11T17:25:21Z</dcterms:created>
  <dcterms:modified xsi:type="dcterms:W3CDTF">2019-04-03T10:25:20Z</dcterms:modified>
</cp:coreProperties>
</file>