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5" r:id="rId4"/>
    <p:sldId id="262" r:id="rId5"/>
    <p:sldId id="258" r:id="rId6"/>
    <p:sldId id="264" r:id="rId7"/>
    <p:sldId id="270" r:id="rId8"/>
    <p:sldId id="273" r:id="rId9"/>
    <p:sldId id="268" r:id="rId10"/>
    <p:sldId id="269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40" autoAdjust="0"/>
  </p:normalViewPr>
  <p:slideViewPr>
    <p:cSldViewPr>
      <p:cViewPr varScale="1">
        <p:scale>
          <a:sx n="55" d="100"/>
          <a:sy n="55" d="100"/>
        </p:scale>
        <p:origin x="16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4AAE-B55F-4F0D-B48F-65FFD1685644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DE27-1921-4DDA-B431-E6622121F08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6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1100" dirty="0">
                <a:latin typeface="Arial" charset="0"/>
                <a:ea typeface="ＭＳ Ｐゴシック"/>
              </a:rPr>
              <a:t>Cambridge Assessment International Education is part of the Cambridge Assessment Group, a not-for profit department of the University of Cambridge. We are proud to be part of one of the oldest and greatest universities in the world - renowned worldwide for excellence in education.</a:t>
            </a:r>
          </a:p>
          <a:p>
            <a:pPr>
              <a:lnSpc>
                <a:spcPct val="90000"/>
              </a:lnSpc>
              <a:defRPr/>
            </a:pPr>
            <a:endParaRPr lang="en-GB" sz="1100" dirty="0">
              <a:latin typeface="Arial" charset="0"/>
              <a:ea typeface="ＭＳ Ｐゴシック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1100" dirty="0">
                <a:latin typeface="Arial" charset="0"/>
                <a:ea typeface="ＭＳ Ｐゴシック"/>
              </a:rPr>
              <a:t>The Cambridge Assessment Group operates and manages the University’s three exam boards: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b="1" dirty="0">
                <a:latin typeface="Arial" charset="0"/>
                <a:ea typeface="ＭＳ Ｐゴシック"/>
              </a:rPr>
              <a:t>Cambridge Assessment International Education</a:t>
            </a:r>
            <a:r>
              <a:rPr lang="en-GB" sz="1100" dirty="0">
                <a:latin typeface="Arial" charset="0"/>
                <a:ea typeface="ＭＳ Ｐゴシック"/>
              </a:rPr>
              <a:t>- the world</a:t>
            </a:r>
            <a:r>
              <a:rPr lang="en-GB" altLang="en-US" sz="1100" dirty="0">
                <a:latin typeface="Arial" charset="0"/>
                <a:ea typeface="ＭＳ Ｐゴシック"/>
              </a:rPr>
              <a:t>’</a:t>
            </a:r>
            <a:r>
              <a:rPr lang="en-GB" sz="1100" dirty="0">
                <a:latin typeface="Arial" charset="0"/>
                <a:ea typeface="ＭＳ Ｐゴシック"/>
              </a:rPr>
              <a:t>s largest provider of international education programmes and qualifications for 5 to 19 year olds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b="1" dirty="0">
                <a:latin typeface="Arial" charset="0"/>
                <a:ea typeface="ＭＳ Ｐゴシック"/>
              </a:rPr>
              <a:t>Oxford Cambridge and RSA Examinations</a:t>
            </a:r>
            <a:r>
              <a:rPr lang="en-GB" sz="1100" dirty="0">
                <a:latin typeface="Arial" charset="0"/>
                <a:ea typeface="ＭＳ Ｐゴシック"/>
              </a:rPr>
              <a:t> (OCR for short) - a leading UK awarding body, committed to providing qualifications that engage learners of all ages at school, college, in work or through part-time learning programmes to achieve their full potential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b="1" dirty="0">
                <a:latin typeface="Arial" charset="0"/>
                <a:ea typeface="ＭＳ Ｐゴシック"/>
              </a:rPr>
              <a:t>Cambridge Assessment English</a:t>
            </a:r>
            <a:r>
              <a:rPr lang="en-GB" sz="1100" dirty="0">
                <a:latin typeface="Arial" charset="0"/>
                <a:ea typeface="ＭＳ Ｐゴシック"/>
              </a:rPr>
              <a:t> – </a:t>
            </a:r>
            <a:r>
              <a:rPr lang="en-GB" sz="1100" dirty="0">
                <a:ea typeface="ＭＳ Ｐゴシック"/>
              </a:rPr>
              <a:t>provider of the world’s leading range of certificates for learners of English.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GB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6372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E27-1921-4DDA-B431-E6622121F08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4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>
                <a:latin typeface="Arial" charset="0"/>
                <a:ea typeface="Arial" charset="0"/>
                <a:cs typeface="Arial" charset="0"/>
              </a:rPr>
              <a:t>The Cambridge Pathway gives students a clear path for educational success from age 5 to 19. Over 10 000 schools in more than 160 countries offer it.</a:t>
            </a:r>
          </a:p>
          <a:p>
            <a:pPr>
              <a:buFontTx/>
              <a:buChar char="•"/>
            </a:pPr>
            <a:endParaRPr lang="en-GB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000" b="1" dirty="0">
                <a:latin typeface="Arial" charset="0"/>
                <a:ea typeface="Arial" charset="0"/>
                <a:cs typeface="Arial" charset="0"/>
              </a:rPr>
              <a:t>Cambridge Primary 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Cambridge Primary is taught in more than 1300 schools in over 110 countries.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Students develop skills and understanding in English as a first or second language, maths, science, Cambridge Global Perspectives and ICT. Many schools use the Cambridge Primary testing structure to assess learner performance and report progress to learners and parents. </a:t>
            </a:r>
          </a:p>
          <a:p>
            <a:endParaRPr lang="en-GB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Cambridge Lower Secondary</a:t>
            </a:r>
            <a:endParaRPr lang="en-GB" sz="1000" b="1" dirty="0"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Cambridge Lower Secondary is taken in over 130 countries – nearly 2 300 schools around the world teach it.</a:t>
            </a:r>
          </a:p>
          <a:p>
            <a:pPr>
              <a:buFontTx/>
              <a:buChar char="•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We receive over 102 000 entries a year for Cambridge Lower Secondary Checkpoint, our tests for 11 to 14 year olds.</a:t>
            </a:r>
          </a:p>
          <a:p>
            <a:pPr>
              <a:buFontTx/>
              <a:buChar char="•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Students develop further their skills and understanding in English, </a:t>
            </a: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maths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and science. </a:t>
            </a: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Cambridge Lower Secondary assessment uses internationally benchmarked tests, giving parents extra trust in the feedback they receive.</a:t>
            </a:r>
          </a:p>
          <a:p>
            <a:pPr>
              <a:buFontTx/>
              <a:buChar char="•"/>
            </a:pPr>
            <a:endParaRPr lang="en-GB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Cambridge Upper Secondary</a:t>
            </a:r>
            <a:endParaRPr lang="en-GB" sz="1000" b="1" dirty="0"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Students build a broad learning programme from a wide range of subjects, developing skills in enquiry, creative thinking and problem solving. 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They work towards either Cambridge IGCSE or Cambridge O Level qualifications. Both qualifications are internationally recognised and designed for an international audience.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Cambridge IGCSE is the world’s most popular international qualification for 14 to 16 year olds. They are taken in over 145 countries in more than 4800 schools worldwide.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Cambridge O Levels are taken in over 50 countries with 630 000 subject entries per year.</a:t>
            </a:r>
          </a:p>
          <a:p>
            <a:pPr>
              <a:buFontTx/>
              <a:buChar char="•"/>
            </a:pPr>
            <a:endParaRPr lang="en-GB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000" b="1" dirty="0">
                <a:latin typeface="Arial" charset="0"/>
                <a:ea typeface="Arial" charset="0"/>
                <a:cs typeface="Arial" charset="0"/>
              </a:rPr>
              <a:t>Cambridge International AS &amp; A Level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Cambridge International AS &amp; A Levels are taken in 134 countries with more than 525 000 subject entries per year.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Students develop the deep understanding and thinking skills they need for university. </a:t>
            </a:r>
          </a:p>
          <a:p>
            <a:pPr>
              <a:buFontTx/>
              <a:buChar char="•"/>
            </a:pPr>
            <a:r>
              <a:rPr lang="en-GB" sz="1000" dirty="0">
                <a:latin typeface="Arial" charset="0"/>
                <a:ea typeface="Arial" charset="0"/>
                <a:cs typeface="Arial" charset="0"/>
              </a:rPr>
              <a:t>They work towards Cambridge International AS &amp; A Level qualifications – giving them the choice to specialise, or study from a range of over 50 subjects.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Assessment 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Assessment takes place at the end of the course and includes written, oral, coursework and practical assessment. 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broadens opportunities for students to demonstrate their learning, particularly when their first language is not English.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With a tiered structure in many subjects for different ability levels, students of all abilities are assessed positively and bright individuals have the chance to excel. 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grades awarded at Cambridge IGCSE are A*–G, with A* being the highest. </a:t>
            </a:r>
          </a:p>
          <a:p>
            <a:endParaRPr lang="en-GB" sz="10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Cambridge qualifications are accepted at over 1400 institutions across 195 countries, including top ranking universities around the world.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Learners use Cambridge International AS &amp; A Levels to gain places at leading universities worldwide including in the UK, Ireland, USA, Canada, Australia, New Zealand, India, Singapore, Egypt, Jordan, South Africa, the Netherlands, Germany and Spain.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Cambridge International AS &amp; A Levels are accepted for entrance to all UK universities.</a:t>
            </a:r>
          </a:p>
          <a:p>
            <a:pPr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 places such as the United States and Canada, good grades in carefully chosen Cambridge International A Level subjects can result in up to one year of university course credit. 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DE27-1921-4DDA-B431-E6622121F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5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E27-1921-4DDA-B431-E6622121F0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9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E27-1921-4DDA-B431-E6622121F0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5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1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400" y="2166058"/>
            <a:ext cx="6973200" cy="13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lang="en-US" sz="30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3511783"/>
            <a:ext cx="6972300" cy="1017094"/>
          </a:xfrm>
          <a:prstGeom prst="rect">
            <a:avLst/>
          </a:prstGeom>
        </p:spPr>
        <p:txBody>
          <a:bodyPr lIns="0" rIns="0"/>
          <a:lstStyle>
            <a:lvl1pPr marL="0" indent="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8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/>
          </p:cNvPr>
          <p:cNvSpPr>
            <a:spLocks/>
          </p:cNvSpPr>
          <p:nvPr userDrawn="1"/>
        </p:nvSpPr>
        <p:spPr bwMode="auto">
          <a:xfrm>
            <a:off x="796925" y="4059238"/>
            <a:ext cx="39830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white"/>
                </a:solidFill>
                <a:cs typeface="Arial" panose="020B0604020202020204" pitchFamily="34" charset="0"/>
              </a:rPr>
              <a:t>Email info@cambridgeinternational.org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white"/>
                </a:solidFill>
                <a:cs typeface="Arial" panose="020B0604020202020204" pitchFamily="34" charset="0"/>
              </a:rPr>
              <a:t>or telephone +44 1223 553554</a:t>
            </a:r>
            <a:endParaRPr lang="en-GB" alt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12">
            <a:extLst/>
          </p:cNvPr>
          <p:cNvSpPr>
            <a:spLocks/>
          </p:cNvSpPr>
          <p:nvPr userDrawn="1"/>
        </p:nvSpPr>
        <p:spPr bwMode="auto">
          <a:xfrm>
            <a:off x="796925" y="2516188"/>
            <a:ext cx="73056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000" b="1" dirty="0">
                <a:solidFill>
                  <a:prstClr val="white"/>
                </a:solidFill>
                <a:cs typeface="Arial" panose="020B0604020202020204" pitchFamily="34" charset="0"/>
              </a:rPr>
              <a:t>Learn more!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000" dirty="0">
                <a:solidFill>
                  <a:prstClr val="white"/>
                </a:solidFill>
                <a:cs typeface="Arial" panose="020B0604020202020204" pitchFamily="34" charset="0"/>
              </a:rPr>
              <a:t>Getting in touch with Cambridge is easy</a:t>
            </a:r>
          </a:p>
        </p:txBody>
      </p:sp>
    </p:spTree>
    <p:extLst>
      <p:ext uri="{BB962C8B-B14F-4D97-AF65-F5344CB8AC3E}">
        <p14:creationId xmlns:p14="http://schemas.microsoft.com/office/powerpoint/2010/main" val="7576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4361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icture and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1450" y="106363"/>
            <a:ext cx="8869363" cy="779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6265" y="1457865"/>
            <a:ext cx="8829136" cy="277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266700" y="4425350"/>
            <a:ext cx="2224800" cy="2225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2491501" y="4313808"/>
            <a:ext cx="6423900" cy="19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lang="en-US" sz="2000" smtClean="0">
                <a:solidFill>
                  <a:srgbClr val="55C2E6"/>
                </a:solidFill>
              </a:defRPr>
            </a:lvl1pPr>
            <a:lvl2pPr>
              <a:defRPr lang="en-US" smtClean="0"/>
            </a:lvl2pPr>
            <a:lvl3pPr>
              <a:defRPr lang="en-US" sz="2000" smtClean="0">
                <a:solidFill>
                  <a:srgbClr val="55C2E6"/>
                </a:solidFill>
              </a:defRPr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6"/>
          <p:cNvSpPr>
            <a:spLocks noEditPoints="1"/>
          </p:cNvSpPr>
          <p:nvPr userDrawn="1"/>
        </p:nvSpPr>
        <p:spPr bwMode="auto">
          <a:xfrm>
            <a:off x="325438" y="1357313"/>
            <a:ext cx="1181100" cy="1090612"/>
          </a:xfrm>
          <a:custGeom>
            <a:avLst/>
            <a:gdLst>
              <a:gd name="T0" fmla="*/ 2147483647 w 808"/>
              <a:gd name="T1" fmla="*/ 2147483647 h 746"/>
              <a:gd name="T2" fmla="*/ 0 w 808"/>
              <a:gd name="T3" fmla="*/ 2147483647 h 746"/>
              <a:gd name="T4" fmla="*/ 0 w 808"/>
              <a:gd name="T5" fmla="*/ 2147483647 h 746"/>
              <a:gd name="T6" fmla="*/ 2147483647 w 808"/>
              <a:gd name="T7" fmla="*/ 2147483647 h 746"/>
              <a:gd name="T8" fmla="*/ 2147483647 w 808"/>
              <a:gd name="T9" fmla="*/ 2147483647 h 746"/>
              <a:gd name="T10" fmla="*/ 2147483647 w 808"/>
              <a:gd name="T11" fmla="*/ 2147483647 h 746"/>
              <a:gd name="T12" fmla="*/ 2147483647 w 808"/>
              <a:gd name="T13" fmla="*/ 2147483647 h 746"/>
              <a:gd name="T14" fmla="*/ 2147483647 w 808"/>
              <a:gd name="T15" fmla="*/ 2147483647 h 746"/>
              <a:gd name="T16" fmla="*/ 2147483647 w 808"/>
              <a:gd name="T17" fmla="*/ 2147483647 h 746"/>
              <a:gd name="T18" fmla="*/ 2147483647 w 808"/>
              <a:gd name="T19" fmla="*/ 2147483647 h 746"/>
              <a:gd name="T20" fmla="*/ 2147483647 w 808"/>
              <a:gd name="T21" fmla="*/ 0 h 746"/>
              <a:gd name="T22" fmla="*/ 2147483647 w 808"/>
              <a:gd name="T23" fmla="*/ 2147483647 h 746"/>
              <a:gd name="T24" fmla="*/ 2147483647 w 808"/>
              <a:gd name="T25" fmla="*/ 2147483647 h 746"/>
              <a:gd name="T26" fmla="*/ 2147483647 w 808"/>
              <a:gd name="T27" fmla="*/ 2147483647 h 746"/>
              <a:gd name="T28" fmla="*/ 2147483647 w 808"/>
              <a:gd name="T29" fmla="*/ 2147483647 h 746"/>
              <a:gd name="T30" fmla="*/ 2147483647 w 808"/>
              <a:gd name="T31" fmla="*/ 2147483647 h 746"/>
              <a:gd name="T32" fmla="*/ 2147483647 w 808"/>
              <a:gd name="T33" fmla="*/ 2147483647 h 746"/>
              <a:gd name="T34" fmla="*/ 2147483647 w 808"/>
              <a:gd name="T35" fmla="*/ 2147483647 h 746"/>
              <a:gd name="T36" fmla="*/ 2147483647 w 808"/>
              <a:gd name="T37" fmla="*/ 2147483647 h 746"/>
              <a:gd name="T38" fmla="*/ 2147483647 w 808"/>
              <a:gd name="T39" fmla="*/ 2147483647 h 746"/>
              <a:gd name="T40" fmla="*/ 2147483647 w 808"/>
              <a:gd name="T41" fmla="*/ 2147483647 h 746"/>
              <a:gd name="T42" fmla="*/ 2147483647 w 808"/>
              <a:gd name="T43" fmla="*/ 2147483647 h 746"/>
              <a:gd name="T44" fmla="*/ 2147483647 w 808"/>
              <a:gd name="T45" fmla="*/ 2147483647 h 746"/>
              <a:gd name="T46" fmla="*/ 2147483647 w 808"/>
              <a:gd name="T47" fmla="*/ 2147483647 h 746"/>
              <a:gd name="T48" fmla="*/ 2147483647 w 808"/>
              <a:gd name="T49" fmla="*/ 2147483647 h 746"/>
              <a:gd name="T50" fmla="*/ 2147483647 w 808"/>
              <a:gd name="T51" fmla="*/ 2147483647 h 746"/>
              <a:gd name="T52" fmla="*/ 2147483647 w 808"/>
              <a:gd name="T53" fmla="*/ 2147483647 h 746"/>
              <a:gd name="T54" fmla="*/ 2147483647 w 808"/>
              <a:gd name="T55" fmla="*/ 2147483647 h 746"/>
              <a:gd name="T56" fmla="*/ 2147483647 w 808"/>
              <a:gd name="T57" fmla="*/ 2147483647 h 746"/>
              <a:gd name="T58" fmla="*/ 2147483647 w 808"/>
              <a:gd name="T59" fmla="*/ 2147483647 h 746"/>
              <a:gd name="T60" fmla="*/ 2147483647 w 808"/>
              <a:gd name="T61" fmla="*/ 2147483647 h 746"/>
              <a:gd name="T62" fmla="*/ 2147483647 w 808"/>
              <a:gd name="T63" fmla="*/ 0 h 746"/>
              <a:gd name="T64" fmla="*/ 2147483647 w 808"/>
              <a:gd name="T65" fmla="*/ 2147483647 h 746"/>
              <a:gd name="T66" fmla="*/ 2147483647 w 808"/>
              <a:gd name="T67" fmla="*/ 2147483647 h 746"/>
              <a:gd name="T68" fmla="*/ 2147483647 w 808"/>
              <a:gd name="T69" fmla="*/ 2147483647 h 746"/>
              <a:gd name="T70" fmla="*/ 2147483647 w 808"/>
              <a:gd name="T71" fmla="*/ 2147483647 h 746"/>
              <a:gd name="T72" fmla="*/ 2147483647 w 808"/>
              <a:gd name="T73" fmla="*/ 2147483647 h 746"/>
              <a:gd name="T74" fmla="*/ 2147483647 w 808"/>
              <a:gd name="T75" fmla="*/ 2147483647 h 746"/>
              <a:gd name="T76" fmla="*/ 2147483647 w 808"/>
              <a:gd name="T77" fmla="*/ 2147483647 h 746"/>
              <a:gd name="T78" fmla="*/ 2147483647 w 808"/>
              <a:gd name="T79" fmla="*/ 2147483647 h 746"/>
              <a:gd name="T80" fmla="*/ 2147483647 w 808"/>
              <a:gd name="T81" fmla="*/ 2147483647 h 746"/>
              <a:gd name="T82" fmla="*/ 2147483647 w 808"/>
              <a:gd name="T83" fmla="*/ 2147483647 h 7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08" h="746">
                <a:moveTo>
                  <a:pt x="300" y="422"/>
                </a:moveTo>
                <a:lnTo>
                  <a:pt x="300" y="746"/>
                </a:lnTo>
                <a:lnTo>
                  <a:pt x="0" y="746"/>
                </a:lnTo>
                <a:lnTo>
                  <a:pt x="0" y="490"/>
                </a:lnTo>
                <a:lnTo>
                  <a:pt x="0" y="440"/>
                </a:lnTo>
                <a:lnTo>
                  <a:pt x="2" y="392"/>
                </a:lnTo>
                <a:lnTo>
                  <a:pt x="6" y="350"/>
                </a:lnTo>
                <a:lnTo>
                  <a:pt x="12" y="310"/>
                </a:lnTo>
                <a:lnTo>
                  <a:pt x="20" y="274"/>
                </a:lnTo>
                <a:lnTo>
                  <a:pt x="28" y="242"/>
                </a:lnTo>
                <a:lnTo>
                  <a:pt x="38" y="212"/>
                </a:lnTo>
                <a:lnTo>
                  <a:pt x="50" y="188"/>
                </a:lnTo>
                <a:lnTo>
                  <a:pt x="66" y="158"/>
                </a:lnTo>
                <a:lnTo>
                  <a:pt x="86" y="130"/>
                </a:lnTo>
                <a:lnTo>
                  <a:pt x="110" y="104"/>
                </a:lnTo>
                <a:lnTo>
                  <a:pt x="134" y="78"/>
                </a:lnTo>
                <a:lnTo>
                  <a:pt x="160" y="56"/>
                </a:lnTo>
                <a:lnTo>
                  <a:pt x="190" y="36"/>
                </a:lnTo>
                <a:lnTo>
                  <a:pt x="222" y="16"/>
                </a:lnTo>
                <a:lnTo>
                  <a:pt x="256" y="0"/>
                </a:lnTo>
                <a:lnTo>
                  <a:pt x="324" y="108"/>
                </a:lnTo>
                <a:lnTo>
                  <a:pt x="304" y="118"/>
                </a:lnTo>
                <a:lnTo>
                  <a:pt x="284" y="128"/>
                </a:lnTo>
                <a:lnTo>
                  <a:pt x="266" y="140"/>
                </a:lnTo>
                <a:lnTo>
                  <a:pt x="250" y="154"/>
                </a:lnTo>
                <a:lnTo>
                  <a:pt x="236" y="166"/>
                </a:lnTo>
                <a:lnTo>
                  <a:pt x="222" y="182"/>
                </a:lnTo>
                <a:lnTo>
                  <a:pt x="210" y="198"/>
                </a:lnTo>
                <a:lnTo>
                  <a:pt x="198" y="216"/>
                </a:lnTo>
                <a:lnTo>
                  <a:pt x="190" y="234"/>
                </a:lnTo>
                <a:lnTo>
                  <a:pt x="180" y="254"/>
                </a:lnTo>
                <a:lnTo>
                  <a:pt x="174" y="278"/>
                </a:lnTo>
                <a:lnTo>
                  <a:pt x="168" y="302"/>
                </a:lnTo>
                <a:lnTo>
                  <a:pt x="162" y="328"/>
                </a:lnTo>
                <a:lnTo>
                  <a:pt x="158" y="358"/>
                </a:lnTo>
                <a:lnTo>
                  <a:pt x="156" y="388"/>
                </a:lnTo>
                <a:lnTo>
                  <a:pt x="154" y="422"/>
                </a:lnTo>
                <a:lnTo>
                  <a:pt x="300" y="422"/>
                </a:lnTo>
                <a:close/>
                <a:moveTo>
                  <a:pt x="782" y="422"/>
                </a:moveTo>
                <a:lnTo>
                  <a:pt x="782" y="746"/>
                </a:lnTo>
                <a:lnTo>
                  <a:pt x="482" y="746"/>
                </a:lnTo>
                <a:lnTo>
                  <a:pt x="482" y="490"/>
                </a:lnTo>
                <a:lnTo>
                  <a:pt x="482" y="440"/>
                </a:lnTo>
                <a:lnTo>
                  <a:pt x="486" y="392"/>
                </a:lnTo>
                <a:lnTo>
                  <a:pt x="488" y="350"/>
                </a:lnTo>
                <a:lnTo>
                  <a:pt x="494" y="310"/>
                </a:lnTo>
                <a:lnTo>
                  <a:pt x="502" y="274"/>
                </a:lnTo>
                <a:lnTo>
                  <a:pt x="510" y="242"/>
                </a:lnTo>
                <a:lnTo>
                  <a:pt x="520" y="212"/>
                </a:lnTo>
                <a:lnTo>
                  <a:pt x="532" y="188"/>
                </a:lnTo>
                <a:lnTo>
                  <a:pt x="550" y="158"/>
                </a:lnTo>
                <a:lnTo>
                  <a:pt x="570" y="130"/>
                </a:lnTo>
                <a:lnTo>
                  <a:pt x="592" y="104"/>
                </a:lnTo>
                <a:lnTo>
                  <a:pt x="616" y="78"/>
                </a:lnTo>
                <a:lnTo>
                  <a:pt x="644" y="56"/>
                </a:lnTo>
                <a:lnTo>
                  <a:pt x="672" y="36"/>
                </a:lnTo>
                <a:lnTo>
                  <a:pt x="704" y="16"/>
                </a:lnTo>
                <a:lnTo>
                  <a:pt x="738" y="0"/>
                </a:lnTo>
                <a:lnTo>
                  <a:pt x="808" y="108"/>
                </a:lnTo>
                <a:lnTo>
                  <a:pt x="786" y="118"/>
                </a:lnTo>
                <a:lnTo>
                  <a:pt x="768" y="128"/>
                </a:lnTo>
                <a:lnTo>
                  <a:pt x="750" y="140"/>
                </a:lnTo>
                <a:lnTo>
                  <a:pt x="732" y="154"/>
                </a:lnTo>
                <a:lnTo>
                  <a:pt x="718" y="166"/>
                </a:lnTo>
                <a:lnTo>
                  <a:pt x="704" y="182"/>
                </a:lnTo>
                <a:lnTo>
                  <a:pt x="692" y="198"/>
                </a:lnTo>
                <a:lnTo>
                  <a:pt x="682" y="216"/>
                </a:lnTo>
                <a:lnTo>
                  <a:pt x="672" y="234"/>
                </a:lnTo>
                <a:lnTo>
                  <a:pt x="664" y="254"/>
                </a:lnTo>
                <a:lnTo>
                  <a:pt x="656" y="278"/>
                </a:lnTo>
                <a:lnTo>
                  <a:pt x="650" y="302"/>
                </a:lnTo>
                <a:lnTo>
                  <a:pt x="644" y="328"/>
                </a:lnTo>
                <a:lnTo>
                  <a:pt x="640" y="358"/>
                </a:lnTo>
                <a:lnTo>
                  <a:pt x="638" y="388"/>
                </a:lnTo>
                <a:lnTo>
                  <a:pt x="636" y="422"/>
                </a:lnTo>
                <a:lnTo>
                  <a:pt x="782" y="422"/>
                </a:lnTo>
                <a:close/>
              </a:path>
            </a:pathLst>
          </a:custGeom>
          <a:solidFill>
            <a:srgbClr val="55C2E6">
              <a:alpha val="1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Freeform 257"/>
          <p:cNvSpPr>
            <a:spLocks noEditPoints="1"/>
          </p:cNvSpPr>
          <p:nvPr userDrawn="1"/>
        </p:nvSpPr>
        <p:spPr bwMode="auto">
          <a:xfrm>
            <a:off x="7000875" y="4510088"/>
            <a:ext cx="1181100" cy="1090612"/>
          </a:xfrm>
          <a:custGeom>
            <a:avLst/>
            <a:gdLst>
              <a:gd name="T0" fmla="*/ 2147483647 w 808"/>
              <a:gd name="T1" fmla="*/ 0 h 746"/>
              <a:gd name="T2" fmla="*/ 2147483647 w 808"/>
              <a:gd name="T3" fmla="*/ 2147483647 h 746"/>
              <a:gd name="T4" fmla="*/ 2147483647 w 808"/>
              <a:gd name="T5" fmla="*/ 2147483647 h 746"/>
              <a:gd name="T6" fmla="*/ 2147483647 w 808"/>
              <a:gd name="T7" fmla="*/ 2147483647 h 746"/>
              <a:gd name="T8" fmla="*/ 2147483647 w 808"/>
              <a:gd name="T9" fmla="*/ 2147483647 h 746"/>
              <a:gd name="T10" fmla="*/ 2147483647 w 808"/>
              <a:gd name="T11" fmla="*/ 2147483647 h 746"/>
              <a:gd name="T12" fmla="*/ 2147483647 w 808"/>
              <a:gd name="T13" fmla="*/ 2147483647 h 746"/>
              <a:gd name="T14" fmla="*/ 2147483647 w 808"/>
              <a:gd name="T15" fmla="*/ 2147483647 h 746"/>
              <a:gd name="T16" fmla="*/ 2147483647 w 808"/>
              <a:gd name="T17" fmla="*/ 2147483647 h 746"/>
              <a:gd name="T18" fmla="*/ 2147483647 w 808"/>
              <a:gd name="T19" fmla="*/ 2147483647 h 746"/>
              <a:gd name="T20" fmla="*/ 2147483647 w 808"/>
              <a:gd name="T21" fmla="*/ 2147483647 h 746"/>
              <a:gd name="T22" fmla="*/ 0 w 808"/>
              <a:gd name="T23" fmla="*/ 2147483647 h 746"/>
              <a:gd name="T24" fmla="*/ 2147483647 w 808"/>
              <a:gd name="T25" fmla="*/ 2147483647 h 746"/>
              <a:gd name="T26" fmla="*/ 2147483647 w 808"/>
              <a:gd name="T27" fmla="*/ 2147483647 h 746"/>
              <a:gd name="T28" fmla="*/ 2147483647 w 808"/>
              <a:gd name="T29" fmla="*/ 2147483647 h 746"/>
              <a:gd name="T30" fmla="*/ 2147483647 w 808"/>
              <a:gd name="T31" fmla="*/ 2147483647 h 746"/>
              <a:gd name="T32" fmla="*/ 2147483647 w 808"/>
              <a:gd name="T33" fmla="*/ 2147483647 h 746"/>
              <a:gd name="T34" fmla="*/ 2147483647 w 808"/>
              <a:gd name="T35" fmla="*/ 2147483647 h 746"/>
              <a:gd name="T36" fmla="*/ 2147483647 w 808"/>
              <a:gd name="T37" fmla="*/ 2147483647 h 746"/>
              <a:gd name="T38" fmla="*/ 2147483647 w 808"/>
              <a:gd name="T39" fmla="*/ 2147483647 h 746"/>
              <a:gd name="T40" fmla="*/ 2147483647 w 808"/>
              <a:gd name="T41" fmla="*/ 2147483647 h 746"/>
              <a:gd name="T42" fmla="*/ 2147483647 w 808"/>
              <a:gd name="T43" fmla="*/ 0 h 746"/>
              <a:gd name="T44" fmla="*/ 2147483647 w 808"/>
              <a:gd name="T45" fmla="*/ 2147483647 h 746"/>
              <a:gd name="T46" fmla="*/ 2147483647 w 808"/>
              <a:gd name="T47" fmla="*/ 2147483647 h 746"/>
              <a:gd name="T48" fmla="*/ 2147483647 w 808"/>
              <a:gd name="T49" fmla="*/ 2147483647 h 746"/>
              <a:gd name="T50" fmla="*/ 2147483647 w 808"/>
              <a:gd name="T51" fmla="*/ 2147483647 h 746"/>
              <a:gd name="T52" fmla="*/ 2147483647 w 808"/>
              <a:gd name="T53" fmla="*/ 2147483647 h 746"/>
              <a:gd name="T54" fmla="*/ 2147483647 w 808"/>
              <a:gd name="T55" fmla="*/ 2147483647 h 746"/>
              <a:gd name="T56" fmla="*/ 2147483647 w 808"/>
              <a:gd name="T57" fmla="*/ 2147483647 h 746"/>
              <a:gd name="T58" fmla="*/ 2147483647 w 808"/>
              <a:gd name="T59" fmla="*/ 2147483647 h 746"/>
              <a:gd name="T60" fmla="*/ 2147483647 w 808"/>
              <a:gd name="T61" fmla="*/ 2147483647 h 746"/>
              <a:gd name="T62" fmla="*/ 2147483647 w 808"/>
              <a:gd name="T63" fmla="*/ 2147483647 h 746"/>
              <a:gd name="T64" fmla="*/ 2147483647 w 808"/>
              <a:gd name="T65" fmla="*/ 2147483647 h 746"/>
              <a:gd name="T66" fmla="*/ 2147483647 w 808"/>
              <a:gd name="T67" fmla="*/ 2147483647 h 746"/>
              <a:gd name="T68" fmla="*/ 2147483647 w 808"/>
              <a:gd name="T69" fmla="*/ 2147483647 h 746"/>
              <a:gd name="T70" fmla="*/ 2147483647 w 808"/>
              <a:gd name="T71" fmla="*/ 2147483647 h 746"/>
              <a:gd name="T72" fmla="*/ 2147483647 w 808"/>
              <a:gd name="T73" fmla="*/ 2147483647 h 746"/>
              <a:gd name="T74" fmla="*/ 2147483647 w 808"/>
              <a:gd name="T75" fmla="*/ 2147483647 h 746"/>
              <a:gd name="T76" fmla="*/ 2147483647 w 808"/>
              <a:gd name="T77" fmla="*/ 2147483647 h 746"/>
              <a:gd name="T78" fmla="*/ 2147483647 w 808"/>
              <a:gd name="T79" fmla="*/ 2147483647 h 746"/>
              <a:gd name="T80" fmla="*/ 2147483647 w 808"/>
              <a:gd name="T81" fmla="*/ 2147483647 h 746"/>
              <a:gd name="T82" fmla="*/ 2147483647 w 808"/>
              <a:gd name="T83" fmla="*/ 2147483647 h 7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08" h="746">
                <a:moveTo>
                  <a:pt x="24" y="324"/>
                </a:moveTo>
                <a:lnTo>
                  <a:pt x="24" y="0"/>
                </a:lnTo>
                <a:lnTo>
                  <a:pt x="326" y="0"/>
                </a:lnTo>
                <a:lnTo>
                  <a:pt x="326" y="256"/>
                </a:lnTo>
                <a:lnTo>
                  <a:pt x="324" y="306"/>
                </a:lnTo>
                <a:lnTo>
                  <a:pt x="322" y="352"/>
                </a:lnTo>
                <a:lnTo>
                  <a:pt x="318" y="396"/>
                </a:lnTo>
                <a:lnTo>
                  <a:pt x="312" y="436"/>
                </a:lnTo>
                <a:lnTo>
                  <a:pt x="306" y="470"/>
                </a:lnTo>
                <a:lnTo>
                  <a:pt x="298" y="502"/>
                </a:lnTo>
                <a:lnTo>
                  <a:pt x="288" y="532"/>
                </a:lnTo>
                <a:lnTo>
                  <a:pt x="276" y="556"/>
                </a:lnTo>
                <a:lnTo>
                  <a:pt x="258" y="586"/>
                </a:lnTo>
                <a:lnTo>
                  <a:pt x="238" y="616"/>
                </a:lnTo>
                <a:lnTo>
                  <a:pt x="216" y="642"/>
                </a:lnTo>
                <a:lnTo>
                  <a:pt x="192" y="666"/>
                </a:lnTo>
                <a:lnTo>
                  <a:pt x="164" y="690"/>
                </a:lnTo>
                <a:lnTo>
                  <a:pt x="134" y="710"/>
                </a:lnTo>
                <a:lnTo>
                  <a:pt x="102" y="728"/>
                </a:lnTo>
                <a:lnTo>
                  <a:pt x="68" y="746"/>
                </a:lnTo>
                <a:lnTo>
                  <a:pt x="0" y="636"/>
                </a:lnTo>
                <a:lnTo>
                  <a:pt x="20" y="626"/>
                </a:lnTo>
                <a:lnTo>
                  <a:pt x="40" y="616"/>
                </a:lnTo>
                <a:lnTo>
                  <a:pt x="56" y="604"/>
                </a:lnTo>
                <a:lnTo>
                  <a:pt x="74" y="592"/>
                </a:lnTo>
                <a:lnTo>
                  <a:pt x="88" y="578"/>
                </a:lnTo>
                <a:lnTo>
                  <a:pt x="102" y="562"/>
                </a:lnTo>
                <a:lnTo>
                  <a:pt x="114" y="546"/>
                </a:lnTo>
                <a:lnTo>
                  <a:pt x="126" y="528"/>
                </a:lnTo>
                <a:lnTo>
                  <a:pt x="134" y="508"/>
                </a:lnTo>
                <a:lnTo>
                  <a:pt x="144" y="486"/>
                </a:lnTo>
                <a:lnTo>
                  <a:pt x="150" y="464"/>
                </a:lnTo>
                <a:lnTo>
                  <a:pt x="158" y="440"/>
                </a:lnTo>
                <a:lnTo>
                  <a:pt x="162" y="414"/>
                </a:lnTo>
                <a:lnTo>
                  <a:pt x="166" y="386"/>
                </a:lnTo>
                <a:lnTo>
                  <a:pt x="170" y="356"/>
                </a:lnTo>
                <a:lnTo>
                  <a:pt x="172" y="324"/>
                </a:lnTo>
                <a:lnTo>
                  <a:pt x="24" y="324"/>
                </a:lnTo>
                <a:close/>
                <a:moveTo>
                  <a:pt x="508" y="324"/>
                </a:moveTo>
                <a:lnTo>
                  <a:pt x="508" y="0"/>
                </a:lnTo>
                <a:lnTo>
                  <a:pt x="808" y="0"/>
                </a:lnTo>
                <a:lnTo>
                  <a:pt x="808" y="256"/>
                </a:lnTo>
                <a:lnTo>
                  <a:pt x="806" y="306"/>
                </a:lnTo>
                <a:lnTo>
                  <a:pt x="804" y="352"/>
                </a:lnTo>
                <a:lnTo>
                  <a:pt x="800" y="396"/>
                </a:lnTo>
                <a:lnTo>
                  <a:pt x="796" y="436"/>
                </a:lnTo>
                <a:lnTo>
                  <a:pt x="788" y="470"/>
                </a:lnTo>
                <a:lnTo>
                  <a:pt x="780" y="502"/>
                </a:lnTo>
                <a:lnTo>
                  <a:pt x="770" y="532"/>
                </a:lnTo>
                <a:lnTo>
                  <a:pt x="760" y="556"/>
                </a:lnTo>
                <a:lnTo>
                  <a:pt x="742" y="586"/>
                </a:lnTo>
                <a:lnTo>
                  <a:pt x="720" y="616"/>
                </a:lnTo>
                <a:lnTo>
                  <a:pt x="698" y="642"/>
                </a:lnTo>
                <a:lnTo>
                  <a:pt x="674" y="666"/>
                </a:lnTo>
                <a:lnTo>
                  <a:pt x="646" y="690"/>
                </a:lnTo>
                <a:lnTo>
                  <a:pt x="616" y="710"/>
                </a:lnTo>
                <a:lnTo>
                  <a:pt x="584" y="728"/>
                </a:lnTo>
                <a:lnTo>
                  <a:pt x="550" y="746"/>
                </a:lnTo>
                <a:lnTo>
                  <a:pt x="482" y="636"/>
                </a:lnTo>
                <a:lnTo>
                  <a:pt x="502" y="626"/>
                </a:lnTo>
                <a:lnTo>
                  <a:pt x="522" y="616"/>
                </a:lnTo>
                <a:lnTo>
                  <a:pt x="540" y="604"/>
                </a:lnTo>
                <a:lnTo>
                  <a:pt x="556" y="592"/>
                </a:lnTo>
                <a:lnTo>
                  <a:pt x="570" y="578"/>
                </a:lnTo>
                <a:lnTo>
                  <a:pt x="584" y="562"/>
                </a:lnTo>
                <a:lnTo>
                  <a:pt x="596" y="546"/>
                </a:lnTo>
                <a:lnTo>
                  <a:pt x="608" y="528"/>
                </a:lnTo>
                <a:lnTo>
                  <a:pt x="618" y="508"/>
                </a:lnTo>
                <a:lnTo>
                  <a:pt x="626" y="486"/>
                </a:lnTo>
                <a:lnTo>
                  <a:pt x="634" y="464"/>
                </a:lnTo>
                <a:lnTo>
                  <a:pt x="640" y="440"/>
                </a:lnTo>
                <a:lnTo>
                  <a:pt x="644" y="414"/>
                </a:lnTo>
                <a:lnTo>
                  <a:pt x="648" y="386"/>
                </a:lnTo>
                <a:lnTo>
                  <a:pt x="652" y="356"/>
                </a:lnTo>
                <a:lnTo>
                  <a:pt x="654" y="324"/>
                </a:lnTo>
                <a:lnTo>
                  <a:pt x="508" y="324"/>
                </a:lnTo>
                <a:close/>
              </a:path>
            </a:pathLst>
          </a:custGeom>
          <a:solidFill>
            <a:srgbClr val="55C2E6">
              <a:alpha val="1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1449" y="106363"/>
            <a:ext cx="8877659" cy="779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924613" y="2425700"/>
            <a:ext cx="7343623" cy="1954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924613" y="4379913"/>
            <a:ext cx="5993769" cy="84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5C2E6"/>
                </a:solidFill>
              </a:defRPr>
            </a:lvl1pPr>
            <a:lvl3pPr>
              <a:defRPr sz="2000">
                <a:solidFill>
                  <a:srgbClr val="55C2E6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06363"/>
            <a:ext cx="8869363" cy="779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457325"/>
            <a:ext cx="88296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06363"/>
            <a:ext cx="8869363" cy="7794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45" y="1466491"/>
            <a:ext cx="4392000" cy="524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sz="2000" dirty="0" smtClean="0"/>
            </a:lvl1pPr>
            <a:lvl2pPr>
              <a:defRPr lang="en-US" sz="1600" dirty="0" smtClean="0"/>
            </a:lvl2pPr>
            <a:lvl3pPr>
              <a:defRPr lang="en-US" sz="2000" dirty="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374" y="1466491"/>
            <a:ext cx="4392000" cy="481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sz="2000" dirty="0" smtClean="0"/>
            </a:lvl1pPr>
            <a:lvl2pPr>
              <a:defRPr lang="en-US" sz="1600" dirty="0" smtClean="0"/>
            </a:lvl2pPr>
            <a:lvl3pPr>
              <a:defRPr lang="en-US" sz="2000" dirty="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4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5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7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6F41-78A1-4E5B-86A3-AEB6DD12D94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FE95-0517-440F-9D3F-0EF4B3F6627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4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/>
          </p:cNvPr>
          <p:cNvSpPr/>
          <p:nvPr/>
        </p:nvSpPr>
        <p:spPr>
          <a:xfrm>
            <a:off x="0" y="1120775"/>
            <a:ext cx="9144000" cy="5745163"/>
          </a:xfrm>
          <a:prstGeom prst="rect">
            <a:avLst/>
          </a:prstGeom>
          <a:solidFill>
            <a:srgbClr val="41B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7"/>
          <a:stretch>
            <a:fillRect/>
          </a:stretch>
        </p:blipFill>
        <p:spPr bwMode="auto">
          <a:xfrm>
            <a:off x="-7938" y="5972175"/>
            <a:ext cx="91519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49250"/>
            <a:ext cx="27066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6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recognition.cambridgeinternational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73413" y="315913"/>
            <a:ext cx="5867400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Cambridge Assessment Group</a:t>
            </a:r>
            <a:endParaRPr lang="en-US" altLang="en-US" sz="2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290638"/>
            <a:ext cx="691832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894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1C5E0D-2E35-8941-9793-823D0C1B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3" y="1340768"/>
            <a:ext cx="8856983" cy="1080120"/>
          </a:xfrm>
        </p:spPr>
        <p:txBody>
          <a:bodyPr/>
          <a:lstStyle/>
          <a:p>
            <a:pPr algn="ctr"/>
            <a:r>
              <a:rPr lang="it-IT" sz="3200" dirty="0"/>
              <a:t>INFO E CONTATTI</a:t>
            </a:r>
            <a:br>
              <a:rPr lang="it-IT" sz="3200" dirty="0"/>
            </a:br>
            <a:r>
              <a:rPr lang="it-IT" sz="2800" dirty="0" err="1"/>
              <a:t>Exams</a:t>
            </a:r>
            <a:r>
              <a:rPr lang="it-IT" sz="2800" dirty="0"/>
              <a:t> </a:t>
            </a:r>
            <a:r>
              <a:rPr lang="it-IT" sz="2800" dirty="0" err="1"/>
              <a:t>Officer</a:t>
            </a:r>
            <a:r>
              <a:rPr lang="it-IT" sz="2800" dirty="0"/>
              <a:t> prof.ssa Annalisa </a:t>
            </a:r>
            <a:r>
              <a:rPr lang="it-IT" sz="2800" dirty="0" err="1"/>
              <a:t>Lorelli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31A29D3-AF39-8F45-BED7-0E9EF2A9B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18" y="3212976"/>
            <a:ext cx="8852068" cy="1296144"/>
          </a:xfrm>
        </p:spPr>
        <p:txBody>
          <a:bodyPr/>
          <a:lstStyle/>
          <a:p>
            <a:r>
              <a:rPr lang="it-IT" sz="2800" dirty="0"/>
              <a:t>Email: prof.lorelli@gmail.com</a:t>
            </a:r>
          </a:p>
          <a:p>
            <a:endParaRPr lang="it-IT" sz="2800" dirty="0"/>
          </a:p>
          <a:p>
            <a:r>
              <a:rPr lang="it-IT" sz="2800" dirty="0"/>
              <a:t>Colloquio previo appuntamento</a:t>
            </a:r>
          </a:p>
        </p:txBody>
      </p:sp>
    </p:spTree>
    <p:extLst>
      <p:ext uri="{BB962C8B-B14F-4D97-AF65-F5344CB8AC3E}">
        <p14:creationId xmlns:p14="http://schemas.microsoft.com/office/powerpoint/2010/main" val="36878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7467600" cy="2205608"/>
          </a:xfrm>
          <a:prstGeom prst="rect">
            <a:avLst/>
          </a:prstGeom>
          <a:noFill/>
        </p:spPr>
        <p:txBody>
          <a:bodyPr wrap="square" lIns="864000" numCol="1" rtlCol="0">
            <a:no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Cambridge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world-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Cambridge”.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2400" dirty="0"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717032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Cambridge International School,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Cambridge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Lower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Upper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Advanced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to 19 </a:t>
            </a:r>
            <a:r>
              <a:rPr lang="it-I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1555"/>
            <a:ext cx="4970512" cy="9541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Cambridge International School  Logo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  <a:cs typeface="ＭＳ Ｐゴシック" charset="-128"/>
              </a:rPr>
              <a:t/>
            </a:r>
            <a:br>
              <a:rPr lang="en-GB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743075"/>
            <a:ext cx="87836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22738" y="381000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Cambridge</a:t>
            </a:r>
            <a:r>
              <a:rPr lang="it-IT" sz="3200" dirty="0">
                <a:latin typeface="+mj-lt"/>
                <a:cs typeface="Calibri (Body)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Cambridge Assessment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idx="1"/>
          </p:nvPr>
        </p:nvSpPr>
        <p:spPr>
          <a:xfrm>
            <a:off x="63500" y="1279525"/>
            <a:ext cx="4572000" cy="6416675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 end of the course.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Written, oral, coursework and practical assessment options give students opportunities to demonstrate learning.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Grades are A*–G, with A* being the highest; 1-9, with 9 being the highest.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GB" sz="1800" dirty="0">
              <a:solidFill>
                <a:srgbClr val="383838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/>
          <a:srcRect l="46323" t="15308" r="6390" b="1508"/>
          <a:stretch>
            <a:fillRect/>
          </a:stretch>
        </p:blipFill>
        <p:spPr bwMode="auto">
          <a:xfrm>
            <a:off x="4806950" y="995363"/>
            <a:ext cx="4324350" cy="49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1450" y="106363"/>
            <a:ext cx="8783638" cy="779462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National &amp; International recognition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7967" y="1124744"/>
            <a:ext cx="4410017" cy="3941079"/>
          </a:xfrm>
        </p:spPr>
        <p:txBody>
          <a:bodyPr/>
          <a:lstStyle/>
          <a:p>
            <a:endParaRPr lang="en-GB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recognised as qualifications that prepare and equip students with the skills they need to succeed both at university and beyond.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340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63269" y="1138348"/>
            <a:ext cx="4391025" cy="3927475"/>
          </a:xfr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675AFC3-43FC-6A40-8767-C0967E073373}"/>
              </a:ext>
            </a:extLst>
          </p:cNvPr>
          <p:cNvSpPr txBox="1"/>
          <p:nvPr/>
        </p:nvSpPr>
        <p:spPr>
          <a:xfrm>
            <a:off x="278793" y="531834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hlinkClick r:id="rId4"/>
              </a:rPr>
              <a:t>http://</a:t>
            </a:r>
            <a:r>
              <a:rPr lang="it-IT" sz="3200" dirty="0" err="1">
                <a:hlinkClick r:id="rId4"/>
              </a:rPr>
              <a:t>recognition.cambridgeinternational.org</a:t>
            </a:r>
            <a:endParaRPr lang="it-IT" sz="32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0B1CB18-761A-2C42-9ECB-77FC756E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/>
              <a:t>Iscrizioni 2019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C14F6DC-F0CA-8049-9323-42CFE3C5B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44" y="1466491"/>
            <a:ext cx="4633371" cy="5244860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Sessione di 	maggio/giugno: </a:t>
            </a:r>
          </a:p>
          <a:p>
            <a:pPr marL="0" indent="0" algn="ctr">
              <a:buNone/>
            </a:pP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metà dicembre </a:t>
            </a:r>
            <a:r>
              <a:rPr lang="it-I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</a:t>
            </a: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31 gennaio 2019</a:t>
            </a:r>
          </a:p>
          <a:p>
            <a:pPr marL="0" indent="0">
              <a:buNone/>
            </a:pPr>
            <a:endParaRPr lang="it-IT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4935CD8-D3B5-A44D-ACA0-83E51166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466491"/>
            <a:ext cx="4239358" cy="4813539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Sessione di ottobre/novembre:</a:t>
            </a:r>
          </a:p>
          <a:p>
            <a:pPr marL="0" indent="0" algn="ctr">
              <a:buNone/>
            </a:pP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metà maggio </a:t>
            </a:r>
            <a:r>
              <a:rPr lang="it-I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</a:t>
            </a: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7 giugno 2019</a:t>
            </a:r>
          </a:p>
          <a:p>
            <a:pPr marL="0" indent="0">
              <a:buNone/>
            </a:pPr>
            <a:endParaRPr lang="it-IT" sz="24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6B2CAFFC-C5F3-2E4C-B728-937157A88544}"/>
              </a:ext>
            </a:extLst>
          </p:cNvPr>
          <p:cNvCxnSpPr>
            <a:cxnSpLocks/>
          </p:cNvCxnSpPr>
          <p:nvPr/>
        </p:nvCxnSpPr>
        <p:spPr>
          <a:xfrm>
            <a:off x="6876256" y="256490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D99221BE-B7EB-0140-913A-9A92DC2E4DCE}"/>
              </a:ext>
            </a:extLst>
          </p:cNvPr>
          <p:cNvCxnSpPr>
            <a:cxnSpLocks/>
          </p:cNvCxnSpPr>
          <p:nvPr/>
        </p:nvCxnSpPr>
        <p:spPr>
          <a:xfrm>
            <a:off x="2267744" y="257185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30C2600B-EB49-6440-BFFB-9AB75AA31CBC}"/>
              </a:ext>
            </a:extLst>
          </p:cNvPr>
          <p:cNvCxnSpPr/>
          <p:nvPr/>
        </p:nvCxnSpPr>
        <p:spPr>
          <a:xfrm>
            <a:off x="4711174" y="1340768"/>
            <a:ext cx="0" cy="295232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55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AC1839-66D5-6F47-9B72-9F24DE09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/>
              <a:t>Prospetto discipline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35B23C5D-8EB1-844A-AFF3-5B5D347E7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924349"/>
              </p:ext>
            </p:extLst>
          </p:nvPr>
        </p:nvGraphicFramePr>
        <p:xfrm>
          <a:off x="107504" y="1484784"/>
          <a:ext cx="8759192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33">
                  <a:extLst>
                    <a:ext uri="{9D8B030D-6E8A-4147-A177-3AD203B41FA5}">
                      <a16:colId xmlns:a16="http://schemas.microsoft.com/office/drawing/2014/main" xmlns="" val="385110196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426634559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797383042"/>
                    </a:ext>
                  </a:extLst>
                </a:gridCol>
                <a:gridCol w="2579967">
                  <a:extLst>
                    <a:ext uri="{9D8B030D-6E8A-4147-A177-3AD203B41FA5}">
                      <a16:colId xmlns:a16="http://schemas.microsoft.com/office/drawing/2014/main" xmlns="" val="4197420373"/>
                    </a:ext>
                  </a:extLst>
                </a:gridCol>
              </a:tblGrid>
              <a:tr h="65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Classico </a:t>
                      </a:r>
                      <a:endParaRPr lang="it-I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Scientifico</a:t>
                      </a:r>
                      <a:endParaRPr lang="it-IT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Linguistico </a:t>
                      </a:r>
                      <a:endParaRPr lang="it-I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6199"/>
                  </a:ext>
                </a:extLst>
              </a:tr>
              <a:tr h="6591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2° anno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 &amp;Design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298454"/>
                  </a:ext>
                </a:extLst>
              </a:tr>
              <a:tr h="8849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3° anno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2nd Language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Latin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Drama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2nd Language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Drama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2nd Language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French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Drama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772708"/>
                  </a:ext>
                </a:extLst>
              </a:tr>
              <a:tr h="13971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4°anno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/Histoire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English 1st Language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32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326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o 39">
            <a:extLst>
              <a:ext uri="{FF2B5EF4-FFF2-40B4-BE49-F238E27FC236}">
                <a16:creationId xmlns:a16="http://schemas.microsoft.com/office/drawing/2014/main" xmlns="" id="{5394591A-4AB4-334D-A3B1-3BC00847E0BA}"/>
              </a:ext>
            </a:extLst>
          </p:cNvPr>
          <p:cNvGrpSpPr/>
          <p:nvPr/>
        </p:nvGrpSpPr>
        <p:grpSpPr>
          <a:xfrm>
            <a:off x="683568" y="1197530"/>
            <a:ext cx="1977247" cy="4512713"/>
            <a:chOff x="251519" y="1290810"/>
            <a:chExt cx="1977247" cy="4512713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xmlns="" id="{483540C4-BA2B-6449-A830-8F2F0994FA8E}"/>
                </a:ext>
              </a:extLst>
            </p:cNvPr>
            <p:cNvSpPr txBox="1"/>
            <p:nvPr/>
          </p:nvSpPr>
          <p:spPr>
            <a:xfrm>
              <a:off x="323528" y="1290810"/>
              <a:ext cx="190523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English </a:t>
              </a:r>
              <a:r>
                <a:rPr lang="it-IT" b="1" dirty="0" err="1">
                  <a:solidFill>
                    <a:schemeClr val="bg1"/>
                  </a:solidFill>
                </a:rPr>
                <a:t>as</a:t>
              </a:r>
              <a:r>
                <a:rPr lang="it-IT" b="1" dirty="0">
                  <a:solidFill>
                    <a:schemeClr val="bg1"/>
                  </a:solidFill>
                </a:rPr>
                <a:t> Second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Language 0511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47F21CD3-5506-214D-969B-2D54617B4D3D}"/>
                </a:ext>
              </a:extLst>
            </p:cNvPr>
            <p:cNvSpPr txBox="1"/>
            <p:nvPr/>
          </p:nvSpPr>
          <p:spPr>
            <a:xfrm>
              <a:off x="848131" y="2154869"/>
              <a:ext cx="136815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9% - A (1)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80404C18-6F3C-2D43-B375-0E7E6F3315A3}"/>
                </a:ext>
              </a:extLst>
            </p:cNvPr>
            <p:cNvSpPr txBox="1"/>
            <p:nvPr/>
          </p:nvSpPr>
          <p:spPr>
            <a:xfrm>
              <a:off x="848131" y="2734852"/>
              <a:ext cx="136815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55% - B-C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83A78A0D-289F-E540-AEE7-25A85075D87F}"/>
                </a:ext>
              </a:extLst>
            </p:cNvPr>
            <p:cNvSpPr txBox="1"/>
            <p:nvPr/>
          </p:nvSpPr>
          <p:spPr>
            <a:xfrm>
              <a:off x="826101" y="4176387"/>
              <a:ext cx="136815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2% A*</a:t>
              </a:r>
            </a:p>
            <a:p>
              <a:pPr algn="ctr"/>
              <a:r>
                <a:rPr lang="it-IT" b="1" dirty="0"/>
                <a:t>13% 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34776DE3-63F1-B840-A882-BFD316A48D7E}"/>
                </a:ext>
              </a:extLst>
            </p:cNvPr>
            <p:cNvSpPr txBox="1"/>
            <p:nvPr/>
          </p:nvSpPr>
          <p:spPr>
            <a:xfrm>
              <a:off x="826101" y="5157192"/>
              <a:ext cx="136815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28% B</a:t>
              </a:r>
            </a:p>
            <a:p>
              <a:pPr algn="ctr"/>
              <a:r>
                <a:rPr lang="it-IT" b="1" dirty="0"/>
                <a:t>35% C</a:t>
              </a:r>
            </a:p>
          </p:txBody>
        </p:sp>
        <p:cxnSp>
          <p:nvCxnSpPr>
            <p:cNvPr id="22" name="Connettore 4 21">
              <a:extLst>
                <a:ext uri="{FF2B5EF4-FFF2-40B4-BE49-F238E27FC236}">
                  <a16:creationId xmlns:a16="http://schemas.microsoft.com/office/drawing/2014/main" xmlns="" id="{60CC74EC-8D9F-C748-9FCF-3E0B1F23EC8C}"/>
                </a:ext>
              </a:extLst>
            </p:cNvPr>
            <p:cNvCxnSpPr>
              <a:stCxn id="5" idx="1"/>
              <a:endCxn id="6" idx="1"/>
            </p:cNvCxnSpPr>
            <p:nvPr/>
          </p:nvCxnSpPr>
          <p:spPr>
            <a:xfrm rot="10800000" flipH="1" flipV="1">
              <a:off x="323527" y="1613975"/>
              <a:ext cx="524603" cy="725559"/>
            </a:xfrm>
            <a:prstGeom prst="bentConnector3">
              <a:avLst>
                <a:gd name="adj1" fmla="val -4357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4 23">
              <a:extLst>
                <a:ext uri="{FF2B5EF4-FFF2-40B4-BE49-F238E27FC236}">
                  <a16:creationId xmlns:a16="http://schemas.microsoft.com/office/drawing/2014/main" xmlns="" id="{04FE7EBB-2FAB-874D-967D-7279A617CAD6}"/>
                </a:ext>
              </a:extLst>
            </p:cNvPr>
            <p:cNvCxnSpPr>
              <a:stCxn id="5" idx="1"/>
              <a:endCxn id="7" idx="1"/>
            </p:cNvCxnSpPr>
            <p:nvPr/>
          </p:nvCxnSpPr>
          <p:spPr>
            <a:xfrm rot="10800000" flipH="1" flipV="1">
              <a:off x="323527" y="1613976"/>
              <a:ext cx="524603" cy="1305542"/>
            </a:xfrm>
            <a:prstGeom prst="bentConnector3">
              <a:avLst>
                <a:gd name="adj1" fmla="val -4357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A795C4EE-252A-8743-9718-9A829D5E7228}"/>
                </a:ext>
              </a:extLst>
            </p:cNvPr>
            <p:cNvSpPr txBox="1"/>
            <p:nvPr/>
          </p:nvSpPr>
          <p:spPr>
            <a:xfrm>
              <a:off x="251519" y="3253992"/>
              <a:ext cx="1964763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chemeClr val="bg1"/>
                  </a:solidFill>
                </a:rPr>
                <a:t>Rest</a:t>
              </a:r>
              <a:r>
                <a:rPr lang="it-IT" b="1" dirty="0">
                  <a:solidFill>
                    <a:schemeClr val="bg1"/>
                  </a:solidFill>
                </a:rPr>
                <a:t> of </a:t>
              </a:r>
            </a:p>
            <a:p>
              <a:pPr algn="ctr"/>
              <a:r>
                <a:rPr lang="it-IT" b="1" dirty="0" err="1">
                  <a:solidFill>
                    <a:schemeClr val="bg1"/>
                  </a:solidFill>
                </a:rPr>
                <a:t>Italy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Connettore 4 36">
              <a:extLst>
                <a:ext uri="{FF2B5EF4-FFF2-40B4-BE49-F238E27FC236}">
                  <a16:creationId xmlns:a16="http://schemas.microsoft.com/office/drawing/2014/main" xmlns="" id="{9E4DA516-79D9-DB4C-A9AF-8147838B1FD6}"/>
                </a:ext>
              </a:extLst>
            </p:cNvPr>
            <p:cNvCxnSpPr>
              <a:stCxn id="33" idx="1"/>
              <a:endCxn id="8" idx="1"/>
            </p:cNvCxnSpPr>
            <p:nvPr/>
          </p:nvCxnSpPr>
          <p:spPr>
            <a:xfrm rot="10800000" flipH="1" flipV="1">
              <a:off x="251519" y="3577157"/>
              <a:ext cx="574582" cy="922395"/>
            </a:xfrm>
            <a:prstGeom prst="bentConnector3">
              <a:avLst>
                <a:gd name="adj1" fmla="val -3978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4 38">
              <a:extLst>
                <a:ext uri="{FF2B5EF4-FFF2-40B4-BE49-F238E27FC236}">
                  <a16:creationId xmlns:a16="http://schemas.microsoft.com/office/drawing/2014/main" xmlns="" id="{F09E9501-6061-D341-A953-16568C1CA72E}"/>
                </a:ext>
              </a:extLst>
            </p:cNvPr>
            <p:cNvCxnSpPr>
              <a:stCxn id="33" idx="1"/>
              <a:endCxn id="10" idx="1"/>
            </p:cNvCxnSpPr>
            <p:nvPr/>
          </p:nvCxnSpPr>
          <p:spPr>
            <a:xfrm rot="10800000" flipH="1" flipV="1">
              <a:off x="251519" y="3577158"/>
              <a:ext cx="574582" cy="1903200"/>
            </a:xfrm>
            <a:prstGeom prst="bentConnector3">
              <a:avLst>
                <a:gd name="adj1" fmla="val -3978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xmlns="" id="{4820A404-9098-DC4C-A0EF-FF595D01FA69}"/>
              </a:ext>
            </a:extLst>
          </p:cNvPr>
          <p:cNvGrpSpPr/>
          <p:nvPr/>
        </p:nvGrpSpPr>
        <p:grpSpPr>
          <a:xfrm>
            <a:off x="3577432" y="1197530"/>
            <a:ext cx="1977247" cy="4512713"/>
            <a:chOff x="2758393" y="1278168"/>
            <a:chExt cx="1977247" cy="4512713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xmlns="" id="{BCC86F8E-7A1E-EE49-921D-8761E278B955}"/>
                </a:ext>
              </a:extLst>
            </p:cNvPr>
            <p:cNvSpPr txBox="1"/>
            <p:nvPr/>
          </p:nvSpPr>
          <p:spPr>
            <a:xfrm>
              <a:off x="2830402" y="1278168"/>
              <a:ext cx="190523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chemeClr val="bg1"/>
                  </a:solidFill>
                </a:rPr>
                <a:t>Maths</a:t>
              </a:r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0580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xmlns="" id="{A8F1A4FB-329D-CA4E-8F9B-59BABA11B9CF}"/>
                </a:ext>
              </a:extLst>
            </p:cNvPr>
            <p:cNvSpPr txBox="1"/>
            <p:nvPr/>
          </p:nvSpPr>
          <p:spPr>
            <a:xfrm>
              <a:off x="3355005" y="2142227"/>
              <a:ext cx="136815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0 - A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xmlns="" id="{4AFEEF9C-EB93-6647-822B-53B639EF93B4}"/>
                </a:ext>
              </a:extLst>
            </p:cNvPr>
            <p:cNvSpPr txBox="1"/>
            <p:nvPr/>
          </p:nvSpPr>
          <p:spPr>
            <a:xfrm>
              <a:off x="3355005" y="2722210"/>
              <a:ext cx="136815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100% - B-C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xmlns="" id="{57EDC52C-2D21-D94F-9042-E6E5A1C90F02}"/>
                </a:ext>
              </a:extLst>
            </p:cNvPr>
            <p:cNvSpPr txBox="1"/>
            <p:nvPr/>
          </p:nvSpPr>
          <p:spPr>
            <a:xfrm>
              <a:off x="3332975" y="4163745"/>
              <a:ext cx="136815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9% A*</a:t>
              </a:r>
            </a:p>
            <a:p>
              <a:pPr algn="ctr"/>
              <a:r>
                <a:rPr lang="it-IT" b="1" dirty="0"/>
                <a:t>19% A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xmlns="" id="{5ABC8DD2-416C-E140-9BF5-0837D2549E9B}"/>
                </a:ext>
              </a:extLst>
            </p:cNvPr>
            <p:cNvSpPr txBox="1"/>
            <p:nvPr/>
          </p:nvSpPr>
          <p:spPr>
            <a:xfrm>
              <a:off x="3332975" y="5144550"/>
              <a:ext cx="136815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24% B</a:t>
              </a:r>
            </a:p>
            <a:p>
              <a:pPr algn="ctr"/>
              <a:r>
                <a:rPr lang="it-IT" b="1" dirty="0"/>
                <a:t>31% C</a:t>
              </a:r>
            </a:p>
          </p:txBody>
        </p:sp>
        <p:cxnSp>
          <p:nvCxnSpPr>
            <p:cNvPr id="47" name="Connettore 4 46">
              <a:extLst>
                <a:ext uri="{FF2B5EF4-FFF2-40B4-BE49-F238E27FC236}">
                  <a16:creationId xmlns:a16="http://schemas.microsoft.com/office/drawing/2014/main" xmlns="" id="{15EACD95-1845-8F4A-8706-31E67B454B73}"/>
                </a:ext>
              </a:extLst>
            </p:cNvPr>
            <p:cNvCxnSpPr>
              <a:stCxn id="42" idx="1"/>
              <a:endCxn id="43" idx="1"/>
            </p:cNvCxnSpPr>
            <p:nvPr/>
          </p:nvCxnSpPr>
          <p:spPr>
            <a:xfrm rot="10800000" flipH="1" flipV="1">
              <a:off x="2830401" y="1601333"/>
              <a:ext cx="524603" cy="725559"/>
            </a:xfrm>
            <a:prstGeom prst="bentConnector3">
              <a:avLst>
                <a:gd name="adj1" fmla="val -4357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4 47">
              <a:extLst>
                <a:ext uri="{FF2B5EF4-FFF2-40B4-BE49-F238E27FC236}">
                  <a16:creationId xmlns:a16="http://schemas.microsoft.com/office/drawing/2014/main" xmlns="" id="{0268CD35-4A4D-034D-94E7-D49535B43723}"/>
                </a:ext>
              </a:extLst>
            </p:cNvPr>
            <p:cNvCxnSpPr>
              <a:stCxn id="42" idx="1"/>
              <a:endCxn id="44" idx="1"/>
            </p:cNvCxnSpPr>
            <p:nvPr/>
          </p:nvCxnSpPr>
          <p:spPr>
            <a:xfrm rot="10800000" flipH="1" flipV="1">
              <a:off x="2830401" y="1601334"/>
              <a:ext cx="524603" cy="1305542"/>
            </a:xfrm>
            <a:prstGeom prst="bentConnector3">
              <a:avLst>
                <a:gd name="adj1" fmla="val -4357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xmlns="" id="{5DA44015-F5F1-7F49-BD3F-C4135F17E7E8}"/>
                </a:ext>
              </a:extLst>
            </p:cNvPr>
            <p:cNvSpPr txBox="1"/>
            <p:nvPr/>
          </p:nvSpPr>
          <p:spPr>
            <a:xfrm>
              <a:off x="2758393" y="3241350"/>
              <a:ext cx="1964763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chemeClr val="bg1"/>
                  </a:solidFill>
                </a:rPr>
                <a:t>Rest</a:t>
              </a:r>
              <a:r>
                <a:rPr lang="it-IT" b="1" dirty="0">
                  <a:solidFill>
                    <a:schemeClr val="bg1"/>
                  </a:solidFill>
                </a:rPr>
                <a:t> of </a:t>
              </a:r>
            </a:p>
            <a:p>
              <a:pPr algn="ctr"/>
              <a:r>
                <a:rPr lang="it-IT" b="1" dirty="0" err="1">
                  <a:solidFill>
                    <a:schemeClr val="bg1"/>
                  </a:solidFill>
                </a:rPr>
                <a:t>Italy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Connettore 4 49">
              <a:extLst>
                <a:ext uri="{FF2B5EF4-FFF2-40B4-BE49-F238E27FC236}">
                  <a16:creationId xmlns:a16="http://schemas.microsoft.com/office/drawing/2014/main" xmlns="" id="{78EA862F-E2A3-6B42-9F5D-3952FB158932}"/>
                </a:ext>
              </a:extLst>
            </p:cNvPr>
            <p:cNvCxnSpPr>
              <a:stCxn id="49" idx="1"/>
              <a:endCxn id="45" idx="1"/>
            </p:cNvCxnSpPr>
            <p:nvPr/>
          </p:nvCxnSpPr>
          <p:spPr>
            <a:xfrm rot="10800000" flipH="1" flipV="1">
              <a:off x="2758393" y="3564515"/>
              <a:ext cx="574582" cy="922395"/>
            </a:xfrm>
            <a:prstGeom prst="bentConnector3">
              <a:avLst>
                <a:gd name="adj1" fmla="val -3978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4 50">
              <a:extLst>
                <a:ext uri="{FF2B5EF4-FFF2-40B4-BE49-F238E27FC236}">
                  <a16:creationId xmlns:a16="http://schemas.microsoft.com/office/drawing/2014/main" xmlns="" id="{B6126B70-93A3-F647-8B88-071920430F34}"/>
                </a:ext>
              </a:extLst>
            </p:cNvPr>
            <p:cNvCxnSpPr>
              <a:stCxn id="49" idx="1"/>
              <a:endCxn id="46" idx="1"/>
            </p:cNvCxnSpPr>
            <p:nvPr/>
          </p:nvCxnSpPr>
          <p:spPr>
            <a:xfrm rot="10800000" flipH="1" flipV="1">
              <a:off x="2758393" y="3564516"/>
              <a:ext cx="574582" cy="1903200"/>
            </a:xfrm>
            <a:prstGeom prst="bentConnector3">
              <a:avLst>
                <a:gd name="adj1" fmla="val -3978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18008C09-1214-E54E-8344-983174ABAEE4}"/>
              </a:ext>
            </a:extLst>
          </p:cNvPr>
          <p:cNvSpPr txBox="1"/>
          <p:nvPr/>
        </p:nvSpPr>
        <p:spPr>
          <a:xfrm>
            <a:off x="6632494" y="1196752"/>
            <a:ext cx="190523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Geography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0460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C6A68D0F-0B44-C742-A4C6-CCBEA2440700}"/>
              </a:ext>
            </a:extLst>
          </p:cNvPr>
          <p:cNvSpPr txBox="1"/>
          <p:nvPr/>
        </p:nvSpPr>
        <p:spPr>
          <a:xfrm>
            <a:off x="7157097" y="1946386"/>
            <a:ext cx="13681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0 - A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92691731-0B42-D34E-A8E5-449A412747A1}"/>
              </a:ext>
            </a:extLst>
          </p:cNvPr>
          <p:cNvSpPr txBox="1"/>
          <p:nvPr/>
        </p:nvSpPr>
        <p:spPr>
          <a:xfrm>
            <a:off x="7157097" y="2431251"/>
            <a:ext cx="13681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33% - B-C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4CBEAA84-C29B-8743-A7F1-ABF8F57D5152}"/>
              </a:ext>
            </a:extLst>
          </p:cNvPr>
          <p:cNvSpPr txBox="1"/>
          <p:nvPr/>
        </p:nvSpPr>
        <p:spPr>
          <a:xfrm>
            <a:off x="7157097" y="4290312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1% A*</a:t>
            </a:r>
          </a:p>
          <a:p>
            <a:pPr algn="ctr"/>
            <a:r>
              <a:rPr lang="it-IT" b="1" dirty="0"/>
              <a:t>7% A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1FEFF0C8-1099-B746-83D8-82EB78639B60}"/>
              </a:ext>
            </a:extLst>
          </p:cNvPr>
          <p:cNvSpPr txBox="1"/>
          <p:nvPr/>
        </p:nvSpPr>
        <p:spPr>
          <a:xfrm>
            <a:off x="7157097" y="5050580"/>
            <a:ext cx="136815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16% B</a:t>
            </a:r>
          </a:p>
          <a:p>
            <a:pPr algn="ctr"/>
            <a:r>
              <a:rPr lang="it-IT" b="1" dirty="0"/>
              <a:t>29% C</a:t>
            </a:r>
          </a:p>
          <a:p>
            <a:pPr algn="ctr"/>
            <a:r>
              <a:rPr lang="it-IT" b="1" dirty="0"/>
              <a:t>29% D</a:t>
            </a:r>
          </a:p>
        </p:txBody>
      </p:sp>
      <p:cxnSp>
        <p:nvCxnSpPr>
          <p:cNvPr id="58" name="Connettore 4 57">
            <a:extLst>
              <a:ext uri="{FF2B5EF4-FFF2-40B4-BE49-F238E27FC236}">
                <a16:creationId xmlns:a16="http://schemas.microsoft.com/office/drawing/2014/main" xmlns="" id="{0AD6E1AA-7C07-9D46-81E1-BCF413A38203}"/>
              </a:ext>
            </a:extLst>
          </p:cNvPr>
          <p:cNvCxnSpPr>
            <a:stCxn id="53" idx="1"/>
            <a:endCxn id="54" idx="1"/>
          </p:cNvCxnSpPr>
          <p:nvPr/>
        </p:nvCxnSpPr>
        <p:spPr>
          <a:xfrm rot="10800000" flipH="1" flipV="1">
            <a:off x="6632493" y="1519918"/>
            <a:ext cx="524603" cy="611134"/>
          </a:xfrm>
          <a:prstGeom prst="bentConnector3">
            <a:avLst>
              <a:gd name="adj1" fmla="val -4357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4 58">
            <a:extLst>
              <a:ext uri="{FF2B5EF4-FFF2-40B4-BE49-F238E27FC236}">
                <a16:creationId xmlns:a16="http://schemas.microsoft.com/office/drawing/2014/main" xmlns="" id="{FFF984B3-0AA9-2E4C-94B1-06C35721A374}"/>
              </a:ext>
            </a:extLst>
          </p:cNvPr>
          <p:cNvCxnSpPr>
            <a:stCxn id="53" idx="1"/>
            <a:endCxn id="55" idx="1"/>
          </p:cNvCxnSpPr>
          <p:nvPr/>
        </p:nvCxnSpPr>
        <p:spPr>
          <a:xfrm rot="10800000" flipH="1" flipV="1">
            <a:off x="6632493" y="1519917"/>
            <a:ext cx="524603" cy="1095999"/>
          </a:xfrm>
          <a:prstGeom prst="bentConnector3">
            <a:avLst>
              <a:gd name="adj1" fmla="val -4357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8D1869B6-CCB3-AC40-AB34-A47F08C50CAD}"/>
              </a:ext>
            </a:extLst>
          </p:cNvPr>
          <p:cNvSpPr txBox="1"/>
          <p:nvPr/>
        </p:nvSpPr>
        <p:spPr>
          <a:xfrm>
            <a:off x="6560486" y="3807043"/>
            <a:ext cx="19647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Rest</a:t>
            </a:r>
            <a:r>
              <a:rPr lang="it-IT" b="1" dirty="0">
                <a:solidFill>
                  <a:schemeClr val="bg1"/>
                </a:solidFill>
              </a:rPr>
              <a:t> of  </a:t>
            </a:r>
            <a:r>
              <a:rPr lang="it-IT" b="1" dirty="0" err="1">
                <a:solidFill>
                  <a:schemeClr val="bg1"/>
                </a:solidFill>
              </a:rPr>
              <a:t>Italy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61" name="Connettore 4 60">
            <a:extLst>
              <a:ext uri="{FF2B5EF4-FFF2-40B4-BE49-F238E27FC236}">
                <a16:creationId xmlns:a16="http://schemas.microsoft.com/office/drawing/2014/main" xmlns="" id="{3068366B-7753-7141-901E-C395BE9B5E61}"/>
              </a:ext>
            </a:extLst>
          </p:cNvPr>
          <p:cNvCxnSpPr>
            <a:stCxn id="60" idx="1"/>
            <a:endCxn id="56" idx="1"/>
          </p:cNvCxnSpPr>
          <p:nvPr/>
        </p:nvCxnSpPr>
        <p:spPr>
          <a:xfrm rot="10800000" flipH="1" flipV="1">
            <a:off x="6560485" y="3991708"/>
            <a:ext cx="596611" cy="621769"/>
          </a:xfrm>
          <a:prstGeom prst="bentConnector3">
            <a:avLst>
              <a:gd name="adj1" fmla="val -383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4 61">
            <a:extLst>
              <a:ext uri="{FF2B5EF4-FFF2-40B4-BE49-F238E27FC236}">
                <a16:creationId xmlns:a16="http://schemas.microsoft.com/office/drawing/2014/main" xmlns="" id="{27D03B56-2AC0-C340-B4BE-D37B8D61137F}"/>
              </a:ext>
            </a:extLst>
          </p:cNvPr>
          <p:cNvCxnSpPr>
            <a:stCxn id="60" idx="1"/>
            <a:endCxn id="57" idx="1"/>
          </p:cNvCxnSpPr>
          <p:nvPr/>
        </p:nvCxnSpPr>
        <p:spPr>
          <a:xfrm rot="10800000" flipH="1" flipV="1">
            <a:off x="6560485" y="3991709"/>
            <a:ext cx="596611" cy="1520536"/>
          </a:xfrm>
          <a:prstGeom prst="bentConnector3">
            <a:avLst>
              <a:gd name="adj1" fmla="val -383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8C77E594-F5F0-CA4A-BDE0-488C82B43C4C}"/>
              </a:ext>
            </a:extLst>
          </p:cNvPr>
          <p:cNvSpPr txBox="1"/>
          <p:nvPr/>
        </p:nvSpPr>
        <p:spPr>
          <a:xfrm>
            <a:off x="7168477" y="2869948"/>
            <a:ext cx="13681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25% - D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9C9D2128-A88A-3B40-B350-1DD499621A10}"/>
              </a:ext>
            </a:extLst>
          </p:cNvPr>
          <p:cNvSpPr txBox="1"/>
          <p:nvPr/>
        </p:nvSpPr>
        <p:spPr>
          <a:xfrm>
            <a:off x="7168477" y="3308645"/>
            <a:ext cx="13681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42% - E-F-G</a:t>
            </a:r>
          </a:p>
        </p:txBody>
      </p:sp>
      <p:cxnSp>
        <p:nvCxnSpPr>
          <p:cNvPr id="78" name="Connettore 4 77">
            <a:extLst>
              <a:ext uri="{FF2B5EF4-FFF2-40B4-BE49-F238E27FC236}">
                <a16:creationId xmlns:a16="http://schemas.microsoft.com/office/drawing/2014/main" xmlns="" id="{9500A6FC-580D-5940-811C-FF59FCE765D2}"/>
              </a:ext>
            </a:extLst>
          </p:cNvPr>
          <p:cNvCxnSpPr>
            <a:stCxn id="53" idx="1"/>
            <a:endCxn id="66" idx="1"/>
          </p:cNvCxnSpPr>
          <p:nvPr/>
        </p:nvCxnSpPr>
        <p:spPr>
          <a:xfrm rot="10800000" flipH="1" flipV="1">
            <a:off x="6632493" y="1519918"/>
            <a:ext cx="535983" cy="1534696"/>
          </a:xfrm>
          <a:prstGeom prst="bentConnector3">
            <a:avLst>
              <a:gd name="adj1" fmla="val -4265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4 79">
            <a:extLst>
              <a:ext uri="{FF2B5EF4-FFF2-40B4-BE49-F238E27FC236}">
                <a16:creationId xmlns:a16="http://schemas.microsoft.com/office/drawing/2014/main" xmlns="" id="{6EB338DF-27A9-3B42-AC01-355318B8983B}"/>
              </a:ext>
            </a:extLst>
          </p:cNvPr>
          <p:cNvCxnSpPr>
            <a:stCxn id="53" idx="1"/>
            <a:endCxn id="69" idx="1"/>
          </p:cNvCxnSpPr>
          <p:nvPr/>
        </p:nvCxnSpPr>
        <p:spPr>
          <a:xfrm rot="10800000" flipH="1" flipV="1">
            <a:off x="6632493" y="1519917"/>
            <a:ext cx="535983" cy="1973393"/>
          </a:xfrm>
          <a:prstGeom prst="bentConnector3">
            <a:avLst>
              <a:gd name="adj1" fmla="val -4265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83540C4-BA2B-6449-A830-8F2F0994FA8E}"/>
              </a:ext>
            </a:extLst>
          </p:cNvPr>
          <p:cNvSpPr txBox="1"/>
          <p:nvPr/>
        </p:nvSpPr>
        <p:spPr>
          <a:xfrm>
            <a:off x="2182935" y="1350790"/>
            <a:ext cx="190523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Biology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0610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0404C18-6F3C-2D43-B375-0E7E6F3315A3}"/>
              </a:ext>
            </a:extLst>
          </p:cNvPr>
          <p:cNvSpPr txBox="1"/>
          <p:nvPr/>
        </p:nvSpPr>
        <p:spPr>
          <a:xfrm>
            <a:off x="2555776" y="2214849"/>
            <a:ext cx="15117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100% - B-C (1)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3A78A0D-289F-E540-AEE7-25A85075D87F}"/>
              </a:ext>
            </a:extLst>
          </p:cNvPr>
          <p:cNvSpPr txBox="1"/>
          <p:nvPr/>
        </p:nvSpPr>
        <p:spPr>
          <a:xfrm>
            <a:off x="2685508" y="4236367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11% A*</a:t>
            </a:r>
          </a:p>
          <a:p>
            <a:pPr algn="ctr"/>
            <a:r>
              <a:rPr lang="it-IT" b="1" dirty="0"/>
              <a:t>12% 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4776DE3-63F1-B840-A882-BFD316A48D7E}"/>
              </a:ext>
            </a:extLst>
          </p:cNvPr>
          <p:cNvSpPr txBox="1"/>
          <p:nvPr/>
        </p:nvSpPr>
        <p:spPr>
          <a:xfrm>
            <a:off x="2685508" y="5217172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20% B</a:t>
            </a:r>
          </a:p>
          <a:p>
            <a:pPr algn="ctr"/>
            <a:r>
              <a:rPr lang="it-IT" b="1" dirty="0"/>
              <a:t>24% C</a:t>
            </a:r>
          </a:p>
        </p:txBody>
      </p:sp>
      <p:cxnSp>
        <p:nvCxnSpPr>
          <p:cNvPr id="24" name="Connettore 4 23">
            <a:extLst>
              <a:ext uri="{FF2B5EF4-FFF2-40B4-BE49-F238E27FC236}">
                <a16:creationId xmlns:a16="http://schemas.microsoft.com/office/drawing/2014/main" xmlns="" id="{04FE7EBB-2FAB-874D-967D-7279A617CAD6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2182934" y="1673955"/>
            <a:ext cx="372841" cy="725559"/>
          </a:xfrm>
          <a:prstGeom prst="bentConnector3">
            <a:avLst>
              <a:gd name="adj1" fmla="val -6131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A795C4EE-252A-8743-9718-9A829D5E7228}"/>
              </a:ext>
            </a:extLst>
          </p:cNvPr>
          <p:cNvSpPr txBox="1"/>
          <p:nvPr/>
        </p:nvSpPr>
        <p:spPr>
          <a:xfrm>
            <a:off x="2110926" y="3313972"/>
            <a:ext cx="196476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Rest</a:t>
            </a:r>
            <a:r>
              <a:rPr lang="it-IT" b="1" dirty="0">
                <a:solidFill>
                  <a:schemeClr val="bg1"/>
                </a:solidFill>
              </a:rPr>
              <a:t> of 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Italy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xmlns="" id="{9E4DA516-79D9-DB4C-A9AF-8147838B1FD6}"/>
              </a:ext>
            </a:extLst>
          </p:cNvPr>
          <p:cNvCxnSpPr>
            <a:stCxn id="33" idx="1"/>
            <a:endCxn id="8" idx="1"/>
          </p:cNvCxnSpPr>
          <p:nvPr/>
        </p:nvCxnSpPr>
        <p:spPr>
          <a:xfrm rot="10800000" flipH="1" flipV="1">
            <a:off x="2110926" y="3637137"/>
            <a:ext cx="574582" cy="922395"/>
          </a:xfrm>
          <a:prstGeom prst="bentConnector3">
            <a:avLst>
              <a:gd name="adj1" fmla="val -397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>
            <a:extLst>
              <a:ext uri="{FF2B5EF4-FFF2-40B4-BE49-F238E27FC236}">
                <a16:creationId xmlns:a16="http://schemas.microsoft.com/office/drawing/2014/main" xmlns="" id="{F09E9501-6061-D341-A953-16568C1CA72E}"/>
              </a:ext>
            </a:extLst>
          </p:cNvPr>
          <p:cNvCxnSpPr>
            <a:stCxn id="33" idx="1"/>
            <a:endCxn id="10" idx="1"/>
          </p:cNvCxnSpPr>
          <p:nvPr/>
        </p:nvCxnSpPr>
        <p:spPr>
          <a:xfrm rot="10800000" flipH="1" flipV="1">
            <a:off x="2110926" y="3637138"/>
            <a:ext cx="574582" cy="1903200"/>
          </a:xfrm>
          <a:prstGeom prst="bentConnector3">
            <a:avLst>
              <a:gd name="adj1" fmla="val -397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BCC86F8E-7A1E-EE49-921D-8761E278B955}"/>
              </a:ext>
            </a:extLst>
          </p:cNvPr>
          <p:cNvSpPr txBox="1"/>
          <p:nvPr/>
        </p:nvSpPr>
        <p:spPr>
          <a:xfrm>
            <a:off x="5364088" y="1350790"/>
            <a:ext cx="20882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Physics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0625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A8F1A4FB-329D-CA4E-8F9B-59BABA11B9CF}"/>
              </a:ext>
            </a:extLst>
          </p:cNvPr>
          <p:cNvSpPr txBox="1"/>
          <p:nvPr/>
        </p:nvSpPr>
        <p:spPr>
          <a:xfrm>
            <a:off x="5724128" y="2214849"/>
            <a:ext cx="172819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50% - B-C (1)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4AFEEF9C-EB93-6647-822B-53B639EF93B4}"/>
              </a:ext>
            </a:extLst>
          </p:cNvPr>
          <p:cNvSpPr txBox="1"/>
          <p:nvPr/>
        </p:nvSpPr>
        <p:spPr>
          <a:xfrm>
            <a:off x="5724127" y="2794832"/>
            <a:ext cx="172819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50% - E-F-G (1)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57EDC52C-2D21-D94F-9042-E6E5A1C90F02}"/>
              </a:ext>
            </a:extLst>
          </p:cNvPr>
          <p:cNvSpPr txBox="1"/>
          <p:nvPr/>
        </p:nvSpPr>
        <p:spPr>
          <a:xfrm>
            <a:off x="5866661" y="4236367"/>
            <a:ext cx="158565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12% A*</a:t>
            </a:r>
          </a:p>
          <a:p>
            <a:pPr algn="ctr"/>
            <a:r>
              <a:rPr lang="it-IT" b="1" dirty="0"/>
              <a:t>19% 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5ABC8DD2-416C-E140-9BF5-0837D2549E9B}"/>
              </a:ext>
            </a:extLst>
          </p:cNvPr>
          <p:cNvSpPr txBox="1"/>
          <p:nvPr/>
        </p:nvSpPr>
        <p:spPr>
          <a:xfrm>
            <a:off x="5866662" y="5217172"/>
            <a:ext cx="158565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26% B</a:t>
            </a:r>
          </a:p>
          <a:p>
            <a:pPr algn="ctr"/>
            <a:r>
              <a:rPr lang="it-IT" b="1" dirty="0"/>
              <a:t>24% C</a:t>
            </a:r>
          </a:p>
        </p:txBody>
      </p:sp>
      <p:cxnSp>
        <p:nvCxnSpPr>
          <p:cNvPr id="47" name="Connettore 4 46">
            <a:extLst>
              <a:ext uri="{FF2B5EF4-FFF2-40B4-BE49-F238E27FC236}">
                <a16:creationId xmlns:a16="http://schemas.microsoft.com/office/drawing/2014/main" xmlns="" id="{15EACD95-1845-8F4A-8706-31E67B454B73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H="1" flipV="1">
            <a:off x="5364088" y="1673955"/>
            <a:ext cx="360040" cy="725559"/>
          </a:xfrm>
          <a:prstGeom prst="bentConnector3">
            <a:avLst>
              <a:gd name="adj1" fmla="val -634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4 47">
            <a:extLst>
              <a:ext uri="{FF2B5EF4-FFF2-40B4-BE49-F238E27FC236}">
                <a16:creationId xmlns:a16="http://schemas.microsoft.com/office/drawing/2014/main" xmlns="" id="{0268CD35-4A4D-034D-94E7-D49535B43723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H="1" flipV="1">
            <a:off x="5364087" y="1673956"/>
            <a:ext cx="360039" cy="1305542"/>
          </a:xfrm>
          <a:prstGeom prst="bentConnector3">
            <a:avLst>
              <a:gd name="adj1" fmla="val -634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5DA44015-F5F1-7F49-BD3F-C4135F17E7E8}"/>
              </a:ext>
            </a:extLst>
          </p:cNvPr>
          <p:cNvSpPr txBox="1"/>
          <p:nvPr/>
        </p:nvSpPr>
        <p:spPr>
          <a:xfrm>
            <a:off x="5292080" y="3313972"/>
            <a:ext cx="216023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Rest</a:t>
            </a:r>
            <a:r>
              <a:rPr lang="it-IT" b="1" dirty="0">
                <a:solidFill>
                  <a:schemeClr val="bg1"/>
                </a:solidFill>
              </a:rPr>
              <a:t> of 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Italy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50" name="Connettore 4 49">
            <a:extLst>
              <a:ext uri="{FF2B5EF4-FFF2-40B4-BE49-F238E27FC236}">
                <a16:creationId xmlns:a16="http://schemas.microsoft.com/office/drawing/2014/main" xmlns="" id="{78EA862F-E2A3-6B42-9F5D-3952FB158932}"/>
              </a:ext>
            </a:extLst>
          </p:cNvPr>
          <p:cNvCxnSpPr>
            <a:cxnSpLocks/>
            <a:stCxn id="49" idx="1"/>
            <a:endCxn id="45" idx="1"/>
          </p:cNvCxnSpPr>
          <p:nvPr/>
        </p:nvCxnSpPr>
        <p:spPr>
          <a:xfrm rot="10800000" flipH="1" flipV="1">
            <a:off x="5292079" y="3637137"/>
            <a:ext cx="574581" cy="922395"/>
          </a:xfrm>
          <a:prstGeom prst="bentConnector3">
            <a:avLst>
              <a:gd name="adj1" fmla="val -3978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4 50">
            <a:extLst>
              <a:ext uri="{FF2B5EF4-FFF2-40B4-BE49-F238E27FC236}">
                <a16:creationId xmlns:a16="http://schemas.microsoft.com/office/drawing/2014/main" xmlns="" id="{B6126B70-93A3-F647-8B88-071920430F34}"/>
              </a:ext>
            </a:extLst>
          </p:cNvPr>
          <p:cNvCxnSpPr>
            <a:cxnSpLocks/>
            <a:stCxn id="49" idx="1"/>
            <a:endCxn id="46" idx="1"/>
          </p:cNvCxnSpPr>
          <p:nvPr/>
        </p:nvCxnSpPr>
        <p:spPr>
          <a:xfrm rot="10800000" flipH="1" flipV="1">
            <a:off x="5292080" y="3637138"/>
            <a:ext cx="574582" cy="1903200"/>
          </a:xfrm>
          <a:prstGeom prst="bentConnector3">
            <a:avLst>
              <a:gd name="adj1" fmla="val -397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8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IE PPT 4 3 template_TG_170717.potx" id="{8E5AC803-C838-4F5C-9A8F-6D0CF1F65E70}" vid="{92E94548-700E-4287-B93C-84B24C49A7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1042</Words>
  <Application>Microsoft Office PowerPoint</Application>
  <PresentationFormat>Presentazione su schermo (4:3)</PresentationFormat>
  <Paragraphs>145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(Body)</vt:lpstr>
      <vt:lpstr>Webdings</vt:lpstr>
      <vt:lpstr>Office Theme</vt:lpstr>
      <vt:lpstr>Opening and closing slides</vt:lpstr>
      <vt:lpstr>The Cambridge Assessment Group</vt:lpstr>
      <vt:lpstr>Presentazione standard di PowerPoint</vt:lpstr>
      <vt:lpstr> </vt:lpstr>
      <vt:lpstr>Cambridge Assessment</vt:lpstr>
      <vt:lpstr>National &amp; International recognition</vt:lpstr>
      <vt:lpstr>Iscrizioni 2019</vt:lpstr>
      <vt:lpstr>Prospetto discipline</vt:lpstr>
      <vt:lpstr>Presentazione standard di PowerPoint</vt:lpstr>
      <vt:lpstr>Presentazione standard di PowerPoint</vt:lpstr>
      <vt:lpstr>INFO E CONTATTI Exams Officer prof.ssa Annalisa Lorelli</vt:lpstr>
    </vt:vector>
  </TitlesOfParts>
  <Company>Cambridge Assessment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Cambridge Assessment Group</dc:title>
  <dc:creator>Alessandra Varriale</dc:creator>
  <cp:lastModifiedBy>Paola Muru</cp:lastModifiedBy>
  <cp:revision>47</cp:revision>
  <dcterms:created xsi:type="dcterms:W3CDTF">2018-04-09T17:20:42Z</dcterms:created>
  <dcterms:modified xsi:type="dcterms:W3CDTF">2018-10-10T16:40:46Z</dcterms:modified>
</cp:coreProperties>
</file>